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69"/>
  </p:notesMasterIdLst>
  <p:sldIdLst>
    <p:sldId id="322" r:id="rId2"/>
    <p:sldId id="256" r:id="rId3"/>
    <p:sldId id="257" r:id="rId4"/>
    <p:sldId id="258" r:id="rId5"/>
    <p:sldId id="321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83" r:id="rId16"/>
    <p:sldId id="293" r:id="rId17"/>
    <p:sldId id="292" r:id="rId18"/>
    <p:sldId id="268" r:id="rId19"/>
    <p:sldId id="269" r:id="rId20"/>
    <p:sldId id="295" r:id="rId21"/>
    <p:sldId id="294" r:id="rId22"/>
    <p:sldId id="270" r:id="rId23"/>
    <p:sldId id="296" r:id="rId24"/>
    <p:sldId id="297" r:id="rId25"/>
    <p:sldId id="271" r:id="rId26"/>
    <p:sldId id="284" r:id="rId27"/>
    <p:sldId id="272" r:id="rId28"/>
    <p:sldId id="285" r:id="rId29"/>
    <p:sldId id="273" r:id="rId30"/>
    <p:sldId id="329" r:id="rId31"/>
    <p:sldId id="298" r:id="rId32"/>
    <p:sldId id="299" r:id="rId33"/>
    <p:sldId id="274" r:id="rId34"/>
    <p:sldId id="300" r:id="rId35"/>
    <p:sldId id="301" r:id="rId36"/>
    <p:sldId id="275" r:id="rId37"/>
    <p:sldId id="286" r:id="rId38"/>
    <p:sldId id="276" r:id="rId39"/>
    <p:sldId id="287" r:id="rId40"/>
    <p:sldId id="320" r:id="rId41"/>
    <p:sldId id="277" r:id="rId42"/>
    <p:sldId id="288" r:id="rId43"/>
    <p:sldId id="319" r:id="rId44"/>
    <p:sldId id="278" r:id="rId45"/>
    <p:sldId id="279" r:id="rId46"/>
    <p:sldId id="289" r:id="rId47"/>
    <p:sldId id="280" r:id="rId48"/>
    <p:sldId id="281" r:id="rId49"/>
    <p:sldId id="290" r:id="rId50"/>
    <p:sldId id="282" r:id="rId51"/>
    <p:sldId id="291" r:id="rId52"/>
    <p:sldId id="302" r:id="rId53"/>
    <p:sldId id="303" r:id="rId54"/>
    <p:sldId id="305" r:id="rId55"/>
    <p:sldId id="306" r:id="rId56"/>
    <p:sldId id="324" r:id="rId57"/>
    <p:sldId id="323" r:id="rId58"/>
    <p:sldId id="325" r:id="rId59"/>
    <p:sldId id="327" r:id="rId60"/>
    <p:sldId id="328" r:id="rId61"/>
    <p:sldId id="326" r:id="rId62"/>
    <p:sldId id="307" r:id="rId63"/>
    <p:sldId id="314" r:id="rId64"/>
    <p:sldId id="315" r:id="rId65"/>
    <p:sldId id="316" r:id="rId66"/>
    <p:sldId id="317" r:id="rId67"/>
    <p:sldId id="318" r:id="rId68"/>
  </p:sldIdLst>
  <p:sldSz cx="9144000" cy="6858000" type="screen4x3"/>
  <p:notesSz cx="6858000" cy="9144000"/>
  <p:defaultTextStyle>
    <a:defPPr>
      <a:defRPr lang="ar-E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00"/>
    <a:srgbClr val="66FF33"/>
    <a:srgbClr val="3333FF"/>
    <a:srgbClr val="9900CC"/>
    <a:srgbClr val="FF5050"/>
    <a:srgbClr val="00FF00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نمط متوسط 2 - تميي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405" autoAdjust="0"/>
    <p:restoredTop sz="90406" autoAdjust="0"/>
  </p:normalViewPr>
  <p:slideViewPr>
    <p:cSldViewPr>
      <p:cViewPr varScale="1">
        <p:scale>
          <a:sx n="56" d="100"/>
          <a:sy n="56" d="100"/>
        </p:scale>
        <p:origin x="-102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1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8E03B58-D72F-49A5-B4E4-9AF7A305CD67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ar-EG" noProof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noProof="0" smtClean="0"/>
              <a:t>انقر لتحرير أنماط النص الرئيسي</a:t>
            </a:r>
          </a:p>
          <a:p>
            <a:pPr lvl="1"/>
            <a:r>
              <a:rPr lang="ar-SA" noProof="0" smtClean="0"/>
              <a:t>المستوى الثاني</a:t>
            </a:r>
          </a:p>
          <a:p>
            <a:pPr lvl="2"/>
            <a:r>
              <a:rPr lang="ar-SA" noProof="0" smtClean="0"/>
              <a:t>المستوى الثالث</a:t>
            </a:r>
          </a:p>
          <a:p>
            <a:pPr lvl="3"/>
            <a:r>
              <a:rPr lang="ar-SA" noProof="0" smtClean="0"/>
              <a:t>المستوى الرابع</a:t>
            </a:r>
          </a:p>
          <a:p>
            <a:pPr lvl="4"/>
            <a:r>
              <a:rPr lang="ar-SA" noProof="0" smtClean="0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4F08657-A9B9-4112-9D8A-5A1407045E65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smtClean="0"/>
          </a:p>
        </p:txBody>
      </p:sp>
      <p:sp>
        <p:nvSpPr>
          <p:cNvPr id="71684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946E68-D969-417F-A73C-E4B65BC9294D}" type="slidenum">
              <a:rPr lang="ar-EG" smtClean="0"/>
              <a:pPr/>
              <a:t>8</a:t>
            </a:fld>
            <a:endParaRPr lang="ar-EG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smtClean="0"/>
          </a:p>
        </p:txBody>
      </p:sp>
      <p:sp>
        <p:nvSpPr>
          <p:cNvPr id="72708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7B941D9-4459-4C34-8700-DB4D8B628D4F}" type="slidenum">
              <a:rPr lang="ar-EG" smtClean="0"/>
              <a:pPr/>
              <a:t>31</a:t>
            </a:fld>
            <a:endParaRPr lang="ar-EG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smtClean="0"/>
          </a:p>
        </p:txBody>
      </p:sp>
      <p:sp>
        <p:nvSpPr>
          <p:cNvPr id="73732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ECC43C-DCE0-4E99-BE8F-0F51C606C70F}" type="slidenum">
              <a:rPr lang="ar-EG" smtClean="0"/>
              <a:pPr/>
              <a:t>42</a:t>
            </a:fld>
            <a:endParaRPr lang="ar-EG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smtClean="0"/>
          </a:p>
        </p:txBody>
      </p:sp>
      <p:sp>
        <p:nvSpPr>
          <p:cNvPr id="74756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B82ED9-B963-4635-A582-827EE5878EB1}" type="slidenum">
              <a:rPr lang="ar-EG" smtClean="0"/>
              <a:pPr/>
              <a:t>46</a:t>
            </a:fld>
            <a:endParaRPr lang="ar-EG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smtClean="0"/>
          </a:p>
        </p:txBody>
      </p:sp>
      <p:sp>
        <p:nvSpPr>
          <p:cNvPr id="75780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01B898-FF50-4CB1-9D86-2790A3647006}" type="slidenum">
              <a:rPr lang="ar-EG" smtClean="0"/>
              <a:pPr/>
              <a:t>51</a:t>
            </a:fld>
            <a:endParaRPr lang="ar-EG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smtClean="0"/>
          </a:p>
        </p:txBody>
      </p:sp>
      <p:sp>
        <p:nvSpPr>
          <p:cNvPr id="76804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8DB4C6-C692-4E14-88EC-C7CAC0B7DDDD}" type="slidenum">
              <a:rPr lang="ar-EG" smtClean="0"/>
              <a:pPr/>
              <a:t>66</a:t>
            </a:fld>
            <a:endParaRPr lang="ar-EG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D61BE-9A83-484E-95BF-3639893F8A08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41E61-3F16-42C4-8D8D-0DF8A78B8DCE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F2D44-452F-44D1-9B54-C964D94E5130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46EA2-65C6-4DEB-BA5C-9C37F5A1A3F3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2B609-DD25-4A17-A952-B2C675045E56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6AE05-B2D3-4FB3-924B-A7DB8FCE2A5C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137B3-F106-45BF-AC3B-72021C6161C6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A3A94-58C4-4646-97B8-C194EBCE7B6D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52ED9-9795-495D-98AE-26DD98ED6F1C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13663-B793-4463-87F2-4541322AD5DE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CAF06-F7ED-4CF4-9355-45F25861003B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2A41E-78CF-4106-A51E-A57242A2A62B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156C1-2B70-4EE4-86FF-F7749AD760CE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5480-3B5F-428A-9F5B-AA1ADAC2B015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03E13-5A57-4590-9F6B-B065A7641961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0735-524B-4877-A43D-C01290050F68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3F67D-D207-4BDD-91B6-7BF5A8F98212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74E90-07C7-4A91-B5E7-6098DB7992B5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E09B-4D48-410A-8E2D-DC874435C90F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8BC8D-A3BD-4ADC-831C-F28B7480A6AA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E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949AE-650C-48E6-961F-C1082F7634AC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68F0C-3654-4A83-B7D3-40A71FD8AF79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  <p:transition>
    <p:wheel spokes="1"/>
    <p:sndAc>
      <p:stSnd>
        <p:snd r:embed="rId1" name="notify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D2FDC3-7D81-4B70-808C-4BAD790114BA}" type="datetimeFigureOut">
              <a:rPr lang="ar-EG"/>
              <a:pPr>
                <a:defRPr/>
              </a:pPr>
              <a:t>26/01/1438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3FAFE6-67BB-471F-B5A6-97D33575802E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1"/>
    <p:sndAc>
      <p:stSnd>
        <p:snd r:embed="rId13" name="notify.wav"/>
      </p:stSnd>
    </p:sndAc>
  </p:transition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4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3.wav"/><Relationship Id="rId7" Type="http://schemas.openxmlformats.org/officeDocument/2006/relationships/audio" Target="../media/audio4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9.wav"/><Relationship Id="rId5" Type="http://schemas.openxmlformats.org/officeDocument/2006/relationships/audio" Target="../media/audio45.wav"/><Relationship Id="rId4" Type="http://schemas.openxmlformats.org/officeDocument/2006/relationships/audio" Target="../media/audio44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audio" Target="../media/audio48.wav"/><Relationship Id="rId4" Type="http://schemas.openxmlformats.org/officeDocument/2006/relationships/audio" Target="../media/audio47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audio" Target="../media/audio26.wav"/><Relationship Id="rId4" Type="http://schemas.openxmlformats.org/officeDocument/2006/relationships/audio" Target="../media/audio49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audio" Target="../media/audio51.wav"/><Relationship Id="rId4" Type="http://schemas.openxmlformats.org/officeDocument/2006/relationships/audio" Target="../media/audio5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54.wav"/><Relationship Id="rId4" Type="http://schemas.openxmlformats.org/officeDocument/2006/relationships/audio" Target="../media/audio5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62.wav"/><Relationship Id="rId3" Type="http://schemas.openxmlformats.org/officeDocument/2006/relationships/audio" Target="../media/audio57.wav"/><Relationship Id="rId7" Type="http://schemas.openxmlformats.org/officeDocument/2006/relationships/audio" Target="../media/audio6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60.wav"/><Relationship Id="rId5" Type="http://schemas.openxmlformats.org/officeDocument/2006/relationships/audio" Target="../media/audio59.wav"/><Relationship Id="rId10" Type="http://schemas.openxmlformats.org/officeDocument/2006/relationships/audio" Target="../media/audio64.wav"/><Relationship Id="rId4" Type="http://schemas.openxmlformats.org/officeDocument/2006/relationships/audio" Target="../media/audio58.wav"/><Relationship Id="rId9" Type="http://schemas.openxmlformats.org/officeDocument/2006/relationships/audio" Target="../media/audio63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68.wav"/><Relationship Id="rId5" Type="http://schemas.openxmlformats.org/officeDocument/2006/relationships/audio" Target="../media/audio67.wav"/><Relationship Id="rId4" Type="http://schemas.openxmlformats.org/officeDocument/2006/relationships/audio" Target="../media/audio66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6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0.wav"/><Relationship Id="rId5" Type="http://schemas.openxmlformats.org/officeDocument/2006/relationships/audio" Target="../media/audio67.wav"/><Relationship Id="rId4" Type="http://schemas.openxmlformats.org/officeDocument/2006/relationships/audio" Target="../media/audio69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2.wav"/><Relationship Id="rId5" Type="http://schemas.openxmlformats.org/officeDocument/2006/relationships/audio" Target="../media/audio67.wav"/><Relationship Id="rId4" Type="http://schemas.openxmlformats.org/officeDocument/2006/relationships/audio" Target="../media/audio7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4.wav"/><Relationship Id="rId5" Type="http://schemas.openxmlformats.org/officeDocument/2006/relationships/audio" Target="../media/audio67.wav"/><Relationship Id="rId4" Type="http://schemas.openxmlformats.org/officeDocument/2006/relationships/audio" Target="../media/audio73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6.wav"/><Relationship Id="rId5" Type="http://schemas.openxmlformats.org/officeDocument/2006/relationships/audio" Target="../media/audio67.wav"/><Relationship Id="rId4" Type="http://schemas.openxmlformats.org/officeDocument/2006/relationships/audio" Target="../media/audio75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8.wav"/><Relationship Id="rId5" Type="http://schemas.openxmlformats.org/officeDocument/2006/relationships/audio" Target="../media/audio67.wav"/><Relationship Id="rId4" Type="http://schemas.openxmlformats.org/officeDocument/2006/relationships/audio" Target="../media/audio77.wav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audio83.wav"/><Relationship Id="rId13" Type="http://schemas.openxmlformats.org/officeDocument/2006/relationships/image" Target="../media/image8.png"/><Relationship Id="rId3" Type="http://schemas.openxmlformats.org/officeDocument/2006/relationships/audio" Target="../media/audio65.wav"/><Relationship Id="rId7" Type="http://schemas.openxmlformats.org/officeDocument/2006/relationships/audio" Target="../media/audio82.wav"/><Relationship Id="rId12" Type="http://schemas.openxmlformats.org/officeDocument/2006/relationships/audio" Target="../media/audio8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81.wav"/><Relationship Id="rId11" Type="http://schemas.openxmlformats.org/officeDocument/2006/relationships/audio" Target="../media/audio86.wav"/><Relationship Id="rId5" Type="http://schemas.openxmlformats.org/officeDocument/2006/relationships/audio" Target="../media/audio80.wav"/><Relationship Id="rId10" Type="http://schemas.openxmlformats.org/officeDocument/2006/relationships/audio" Target="../media/audio85.wav"/><Relationship Id="rId4" Type="http://schemas.openxmlformats.org/officeDocument/2006/relationships/audio" Target="../media/audio79.wav"/><Relationship Id="rId9" Type="http://schemas.openxmlformats.org/officeDocument/2006/relationships/audio" Target="../media/audio84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89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audio" Target="../media/audio91.wav"/><Relationship Id="rId4" Type="http://schemas.openxmlformats.org/officeDocument/2006/relationships/audio" Target="../media/audio90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9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9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audio" Target="../media/audio94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wmf"/><Relationship Id="rId4" Type="http://schemas.openxmlformats.org/officeDocument/2006/relationships/audio" Target="../media/audio18.wav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audio" Target="../media/audio95.wav"/><Relationship Id="rId7" Type="http://schemas.openxmlformats.org/officeDocument/2006/relationships/audio" Target="../media/audio9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2.wav"/><Relationship Id="rId5" Type="http://schemas.openxmlformats.org/officeDocument/2006/relationships/audio" Target="../media/audio97.wav"/><Relationship Id="rId4" Type="http://schemas.openxmlformats.org/officeDocument/2006/relationships/audio" Target="../media/audio96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1.wav"/><Relationship Id="rId3" Type="http://schemas.openxmlformats.org/officeDocument/2006/relationships/audio" Target="../media/audio8.wav"/><Relationship Id="rId7" Type="http://schemas.openxmlformats.org/officeDocument/2006/relationships/audio" Target="../media/audio100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2.wav"/><Relationship Id="rId5" Type="http://schemas.openxmlformats.org/officeDocument/2006/relationships/audio" Target="../media/audio99.wav"/><Relationship Id="rId4" Type="http://schemas.openxmlformats.org/officeDocument/2006/relationships/audio" Target="../media/audio95.wav"/><Relationship Id="rId9" Type="http://schemas.openxmlformats.org/officeDocument/2006/relationships/image" Target="../media/image10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audio" Target="../media/audio95.wav"/><Relationship Id="rId7" Type="http://schemas.openxmlformats.org/officeDocument/2006/relationships/audio" Target="../media/audio10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3.wav"/><Relationship Id="rId5" Type="http://schemas.openxmlformats.org/officeDocument/2006/relationships/audio" Target="../media/audio52.wav"/><Relationship Id="rId4" Type="http://schemas.openxmlformats.org/officeDocument/2006/relationships/audio" Target="../media/audio102.wav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audio" Target="../media/audio95.wav"/><Relationship Id="rId7" Type="http://schemas.openxmlformats.org/officeDocument/2006/relationships/audio" Target="../media/audio10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6.wav"/><Relationship Id="rId5" Type="http://schemas.openxmlformats.org/officeDocument/2006/relationships/audio" Target="../media/audio52.wav"/><Relationship Id="rId4" Type="http://schemas.openxmlformats.org/officeDocument/2006/relationships/audio" Target="../media/audio105.wav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audio" Target="../media/audio95.wav"/><Relationship Id="rId7" Type="http://schemas.openxmlformats.org/officeDocument/2006/relationships/audio" Target="../media/audio110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9.wav"/><Relationship Id="rId5" Type="http://schemas.openxmlformats.org/officeDocument/2006/relationships/audio" Target="../media/audio52.wav"/><Relationship Id="rId4" Type="http://schemas.openxmlformats.org/officeDocument/2006/relationships/audio" Target="../media/audio108.wav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audio" Target="../media/audio95.wav"/><Relationship Id="rId7" Type="http://schemas.openxmlformats.org/officeDocument/2006/relationships/audio" Target="../media/audio11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2.wav"/><Relationship Id="rId5" Type="http://schemas.openxmlformats.org/officeDocument/2006/relationships/audio" Target="../media/audio52.wav"/><Relationship Id="rId4" Type="http://schemas.openxmlformats.org/officeDocument/2006/relationships/audio" Target="../media/audio1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5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9.wav"/><Relationship Id="rId5" Type="http://schemas.openxmlformats.org/officeDocument/2006/relationships/audio" Target="../media/audio118.wav"/><Relationship Id="rId4" Type="http://schemas.openxmlformats.org/officeDocument/2006/relationships/audio" Target="../media/audio117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0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2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audio" Target="../media/audio20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24.wav"/><Relationship Id="rId4" Type="http://schemas.openxmlformats.org/officeDocument/2006/relationships/audio" Target="../media/audio52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5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27.wav"/><Relationship Id="rId5" Type="http://schemas.openxmlformats.org/officeDocument/2006/relationships/audio" Target="../media/audio52.wav"/><Relationship Id="rId4" Type="http://schemas.openxmlformats.org/officeDocument/2006/relationships/audio" Target="../media/audio126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29.wav"/><Relationship Id="rId4" Type="http://schemas.openxmlformats.org/officeDocument/2006/relationships/audio" Target="../media/audio52.wav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35.wav"/><Relationship Id="rId13" Type="http://schemas.openxmlformats.org/officeDocument/2006/relationships/image" Target="../media/image11.png"/><Relationship Id="rId3" Type="http://schemas.openxmlformats.org/officeDocument/2006/relationships/audio" Target="../media/audio130.wav"/><Relationship Id="rId7" Type="http://schemas.openxmlformats.org/officeDocument/2006/relationships/audio" Target="../media/audio134.wav"/><Relationship Id="rId12" Type="http://schemas.openxmlformats.org/officeDocument/2006/relationships/audio" Target="../media/audio13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33.wav"/><Relationship Id="rId11" Type="http://schemas.openxmlformats.org/officeDocument/2006/relationships/audio" Target="../media/audio138.wav"/><Relationship Id="rId5" Type="http://schemas.openxmlformats.org/officeDocument/2006/relationships/audio" Target="../media/audio132.wav"/><Relationship Id="rId10" Type="http://schemas.openxmlformats.org/officeDocument/2006/relationships/audio" Target="../media/audio137.wav"/><Relationship Id="rId4" Type="http://schemas.openxmlformats.org/officeDocument/2006/relationships/audio" Target="../media/audio131.wav"/><Relationship Id="rId9" Type="http://schemas.openxmlformats.org/officeDocument/2006/relationships/audio" Target="../media/audio136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0.wav"/><Relationship Id="rId7" Type="http://schemas.openxmlformats.org/officeDocument/2006/relationships/audio" Target="../media/audio14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2.wav"/><Relationship Id="rId5" Type="http://schemas.openxmlformats.org/officeDocument/2006/relationships/audio" Target="../media/audio142.wav"/><Relationship Id="rId4" Type="http://schemas.openxmlformats.org/officeDocument/2006/relationships/audio" Target="../media/audio141.wav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46.wav"/><Relationship Id="rId3" Type="http://schemas.openxmlformats.org/officeDocument/2006/relationships/audio" Target="../media/audio8.wav"/><Relationship Id="rId7" Type="http://schemas.openxmlformats.org/officeDocument/2006/relationships/audio" Target="../media/audio5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45.wav"/><Relationship Id="rId5" Type="http://schemas.openxmlformats.org/officeDocument/2006/relationships/audio" Target="../media/audio144.wav"/><Relationship Id="rId4" Type="http://schemas.openxmlformats.org/officeDocument/2006/relationships/audio" Target="../media/audio140.wav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52.wav"/><Relationship Id="rId3" Type="http://schemas.openxmlformats.org/officeDocument/2006/relationships/audio" Target="../media/audio147.wav"/><Relationship Id="rId7" Type="http://schemas.openxmlformats.org/officeDocument/2006/relationships/audio" Target="../media/audio15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50.wav"/><Relationship Id="rId5" Type="http://schemas.openxmlformats.org/officeDocument/2006/relationships/audio" Target="../media/audio149.wav"/><Relationship Id="rId4" Type="http://schemas.openxmlformats.org/officeDocument/2006/relationships/audio" Target="../media/audio148.wav"/><Relationship Id="rId9" Type="http://schemas.openxmlformats.org/officeDocument/2006/relationships/audio" Target="../media/audio153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audio" Target="../media/audio155.wav"/><Relationship Id="rId4" Type="http://schemas.openxmlformats.org/officeDocument/2006/relationships/audio" Target="../media/audio154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7" Type="http://schemas.openxmlformats.org/officeDocument/2006/relationships/audio" Target="../media/audio160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2.wav"/><Relationship Id="rId5" Type="http://schemas.openxmlformats.org/officeDocument/2006/relationships/audio" Target="../media/audio159.wav"/><Relationship Id="rId4" Type="http://schemas.openxmlformats.org/officeDocument/2006/relationships/audio" Target="../media/audio158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67.wav"/><Relationship Id="rId3" Type="http://schemas.openxmlformats.org/officeDocument/2006/relationships/audio" Target="../media/audio162.wav"/><Relationship Id="rId7" Type="http://schemas.openxmlformats.org/officeDocument/2006/relationships/audio" Target="../media/audio166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65.wav"/><Relationship Id="rId5" Type="http://schemas.openxmlformats.org/officeDocument/2006/relationships/audio" Target="../media/audio164.wav"/><Relationship Id="rId4" Type="http://schemas.openxmlformats.org/officeDocument/2006/relationships/audio" Target="../media/audio163.wav"/><Relationship Id="rId9" Type="http://schemas.openxmlformats.org/officeDocument/2006/relationships/image" Target="../media/image1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5" Type="http://schemas.openxmlformats.org/officeDocument/2006/relationships/audio" Target="../media/audio171.wav"/><Relationship Id="rId4" Type="http://schemas.openxmlformats.org/officeDocument/2006/relationships/audio" Target="../media/audio170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73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audio" Target="../media/audio176.wav"/><Relationship Id="rId4" Type="http://schemas.openxmlformats.org/officeDocument/2006/relationships/audio" Target="../media/audio175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7.wav"/><Relationship Id="rId7" Type="http://schemas.openxmlformats.org/officeDocument/2006/relationships/image" Target="../media/image1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80.wav"/><Relationship Id="rId5" Type="http://schemas.openxmlformats.org/officeDocument/2006/relationships/audio" Target="../media/audio179.wav"/><Relationship Id="rId4" Type="http://schemas.openxmlformats.org/officeDocument/2006/relationships/audio" Target="../media/audio178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audio" Target="../media/audio183.wav"/><Relationship Id="rId4" Type="http://schemas.openxmlformats.org/officeDocument/2006/relationships/audio" Target="../media/audio18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3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4.wav"/><Relationship Id="rId7" Type="http://schemas.openxmlformats.org/officeDocument/2006/relationships/image" Target="../media/image1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87.wav"/><Relationship Id="rId5" Type="http://schemas.openxmlformats.org/officeDocument/2006/relationships/audio" Target="../media/audio186.wav"/><Relationship Id="rId4" Type="http://schemas.openxmlformats.org/officeDocument/2006/relationships/audio" Target="../media/audio185.wav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188.wav"/><Relationship Id="rId7" Type="http://schemas.openxmlformats.org/officeDocument/2006/relationships/audio" Target="../media/audio19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91.wav"/><Relationship Id="rId5" Type="http://schemas.openxmlformats.org/officeDocument/2006/relationships/audio" Target="../media/audio190.wav"/><Relationship Id="rId4" Type="http://schemas.openxmlformats.org/officeDocument/2006/relationships/audio" Target="../media/audio189.wav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67.wav"/><Relationship Id="rId3" Type="http://schemas.openxmlformats.org/officeDocument/2006/relationships/audio" Target="../media/audio193.wav"/><Relationship Id="rId7" Type="http://schemas.openxmlformats.org/officeDocument/2006/relationships/audio" Target="../media/audio19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96.wav"/><Relationship Id="rId5" Type="http://schemas.openxmlformats.org/officeDocument/2006/relationships/audio" Target="../media/audio195.wav"/><Relationship Id="rId4" Type="http://schemas.openxmlformats.org/officeDocument/2006/relationships/audio" Target="../media/audio194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02.wav"/><Relationship Id="rId5" Type="http://schemas.openxmlformats.org/officeDocument/2006/relationships/audio" Target="../media/audio201.wav"/><Relationship Id="rId4" Type="http://schemas.openxmlformats.org/officeDocument/2006/relationships/audio" Target="../media/audio200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04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06.wav"/><Relationship Id="rId4" Type="http://schemas.openxmlformats.org/officeDocument/2006/relationships/audio" Target="../media/audio205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7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08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7" Type="http://schemas.openxmlformats.org/officeDocument/2006/relationships/audio" Target="../media/audio28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7.wav"/><Relationship Id="rId5" Type="http://schemas.openxmlformats.org/officeDocument/2006/relationships/audio" Target="../media/audio26.wav"/><Relationship Id="rId4" Type="http://schemas.openxmlformats.org/officeDocument/2006/relationships/audio" Target="../media/audio25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3.wav"/><Relationship Id="rId13" Type="http://schemas.openxmlformats.org/officeDocument/2006/relationships/audio" Target="../media/audio38.wav"/><Relationship Id="rId3" Type="http://schemas.openxmlformats.org/officeDocument/2006/relationships/audio" Target="../media/audio8.wav"/><Relationship Id="rId7" Type="http://schemas.openxmlformats.org/officeDocument/2006/relationships/audio" Target="../media/audio32.wav"/><Relationship Id="rId12" Type="http://schemas.openxmlformats.org/officeDocument/2006/relationships/audio" Target="../media/audio37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1.wav"/><Relationship Id="rId11" Type="http://schemas.openxmlformats.org/officeDocument/2006/relationships/audio" Target="../media/audio36.wav"/><Relationship Id="rId5" Type="http://schemas.openxmlformats.org/officeDocument/2006/relationships/audio" Target="../media/audio30.wav"/><Relationship Id="rId10" Type="http://schemas.openxmlformats.org/officeDocument/2006/relationships/audio" Target="../media/audio35.wav"/><Relationship Id="rId4" Type="http://schemas.openxmlformats.org/officeDocument/2006/relationships/audio" Target="../media/audio29.wav"/><Relationship Id="rId9" Type="http://schemas.openxmlformats.org/officeDocument/2006/relationships/audio" Target="../media/audio34.wav"/><Relationship Id="rId14" Type="http://schemas.openxmlformats.org/officeDocument/2006/relationships/audio" Target="../media/audio39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0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4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5143504" y="500042"/>
            <a:ext cx="1428760" cy="1357322"/>
          </a:xfrm>
          <a:prstGeom prst="ellipse">
            <a:avLst/>
          </a:prstGeom>
          <a:solidFill>
            <a:srgbClr val="006600"/>
          </a:solidFill>
          <a:ln w="57150">
            <a:solidFill>
              <a:schemeClr val="tx1"/>
            </a:solidFill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8000" dirty="0">
                <a:solidFill>
                  <a:srgbClr val="FFFF00"/>
                </a:solidFill>
              </a:rPr>
              <a:t>2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1714480" y="4071942"/>
            <a:ext cx="6715172" cy="2000240"/>
            <a:chOff x="2143108" y="0"/>
            <a:chExt cx="6715172" cy="200024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4" name="Group 5"/>
            <p:cNvGrpSpPr/>
            <p:nvPr/>
          </p:nvGrpSpPr>
          <p:grpSpPr>
            <a:xfrm>
              <a:off x="2143108" y="0"/>
              <a:ext cx="6715172" cy="2000240"/>
              <a:chOff x="2214546" y="0"/>
              <a:chExt cx="6715172" cy="2000240"/>
            </a:xfrm>
          </p:grpSpPr>
          <p:sp>
            <p:nvSpPr>
              <p:cNvPr id="7" name="Flowchart: Decision 6"/>
              <p:cNvSpPr/>
              <p:nvPr/>
            </p:nvSpPr>
            <p:spPr>
              <a:xfrm>
                <a:off x="2214546" y="0"/>
                <a:ext cx="6715172" cy="2000240"/>
              </a:xfrm>
              <a:prstGeom prst="flowChartDecision">
                <a:avLst/>
              </a:prstGeom>
              <a:solidFill>
                <a:srgbClr val="FF0000"/>
              </a:solidFill>
              <a:ln w="38100">
                <a:solidFill>
                  <a:srgbClr val="0000FF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ar-EG" dirty="0"/>
                  <a:t>0</a:t>
                </a:r>
              </a:p>
            </p:txBody>
          </p:sp>
          <p:sp>
            <p:nvSpPr>
              <p:cNvPr id="8" name="Flowchart: Terminator 7"/>
              <p:cNvSpPr/>
              <p:nvPr/>
            </p:nvSpPr>
            <p:spPr>
              <a:xfrm>
                <a:off x="2786050" y="428604"/>
                <a:ext cx="5715040" cy="1214446"/>
              </a:xfrm>
              <a:prstGeom prst="flowChartTerminator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prstDash val="dashDot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286116" y="642918"/>
              <a:ext cx="4429156" cy="830997"/>
            </a:xfrm>
            <a:prstGeom prst="rect">
              <a:avLst/>
            </a:prstGeom>
            <a:noFill/>
            <a:ln w="38100">
              <a:noFill/>
            </a:ln>
            <a:effectLst/>
            <a:sp3d>
              <a:bevelT w="190500" h="38100"/>
            </a:sp3d>
          </p:spPr>
          <p:txBody>
            <a:bodyPr rtlCol="1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4800" dirty="0">
                  <a:latin typeface="+mn-lt"/>
                  <a:cs typeface="+mn-cs"/>
                </a:rPr>
                <a:t>الجمع والطرح</a:t>
              </a:r>
            </a:p>
          </p:txBody>
        </p:sp>
      </p:grp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6286500" y="642938"/>
            <a:ext cx="2286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6600">
                <a:solidFill>
                  <a:srgbClr val="FF0000"/>
                </a:solidFill>
              </a:rPr>
              <a:t>الفصل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فصل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فصل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الجمع والطرح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85813" y="428625"/>
            <a:ext cx="7786687" cy="6000750"/>
            <a:chOff x="1000100" y="428604"/>
            <a:chExt cx="7786710" cy="6000794"/>
          </a:xfrm>
        </p:grpSpPr>
        <p:grpSp>
          <p:nvGrpSpPr>
            <p:cNvPr id="11267" name="Group 6"/>
            <p:cNvGrpSpPr>
              <a:grpSpLocks/>
            </p:cNvGrpSpPr>
            <p:nvPr/>
          </p:nvGrpSpPr>
          <p:grpSpPr bwMode="auto">
            <a:xfrm>
              <a:off x="1000100" y="428604"/>
              <a:ext cx="7786710" cy="6000794"/>
              <a:chOff x="1785918" y="642916"/>
              <a:chExt cx="6110305" cy="6000794"/>
            </a:xfrm>
          </p:grpSpPr>
          <p:pic>
            <p:nvPicPr>
              <p:cNvPr id="4" name="Picture 3" descr="BCKMC035.WMF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00FF00">
                    <a:tint val="45000"/>
                    <a:satMod val="400000"/>
                  </a:srgbClr>
                </a:duotone>
              </a:blip>
              <a:stretch>
                <a:fillRect/>
              </a:stretch>
            </p:blipFill>
            <p:spPr>
              <a:xfrm rot="10800000" flipH="1">
                <a:off x="1785919" y="642916"/>
                <a:ext cx="6072229" cy="3343683"/>
              </a:xfrm>
              <a:prstGeom prst="rect">
                <a:avLst/>
              </a:prstGeom>
            </p:spPr>
          </p:pic>
          <p:grpSp>
            <p:nvGrpSpPr>
              <p:cNvPr id="11270" name="Group 5"/>
              <p:cNvGrpSpPr>
                <a:grpSpLocks/>
              </p:cNvGrpSpPr>
              <p:nvPr/>
            </p:nvGrpSpPr>
            <p:grpSpPr bwMode="auto">
              <a:xfrm>
                <a:off x="1785918" y="2000240"/>
                <a:ext cx="6110305" cy="4643470"/>
                <a:chOff x="1785918" y="2000240"/>
                <a:chExt cx="6110305" cy="4643470"/>
              </a:xfrm>
            </p:grpSpPr>
            <p:pic>
              <p:nvPicPr>
                <p:cNvPr id="11271" name="Picture 5" descr="BCKMC035.WMF"/>
                <p:cNvPicPr>
                  <a:picLocks noChangeAspect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785918" y="2371333"/>
                  <a:ext cx="6110305" cy="42723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" name="Picture 2" descr="BCKMC035.WMF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prstClr val="black"/>
                    <a:schemeClr val="accent6">
                      <a:tint val="45000"/>
                      <a:satMod val="400000"/>
                    </a:schemeClr>
                  </a:duotone>
                  <a:lum bright="-34000" contrast="49000"/>
                </a:blip>
                <a:stretch>
                  <a:fillRect/>
                </a:stretch>
              </p:blipFill>
              <p:spPr>
                <a:xfrm>
                  <a:off x="1785918" y="2000240"/>
                  <a:ext cx="6110305" cy="4272377"/>
                </a:xfrm>
                <a:prstGeom prst="rect">
                  <a:avLst/>
                </a:prstGeom>
              </p:spPr>
            </p:pic>
          </p:grpSp>
        </p:grpSp>
        <p:sp>
          <p:nvSpPr>
            <p:cNvPr id="11268" name="TextBox 1"/>
            <p:cNvSpPr txBox="1">
              <a:spLocks noChangeArrowheads="1"/>
            </p:cNvSpPr>
            <p:nvPr/>
          </p:nvSpPr>
          <p:spPr bwMode="auto">
            <a:xfrm>
              <a:off x="1142949" y="2143108"/>
              <a:ext cx="7572450" cy="2308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ar-EG" sz="36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إذا كان الرقمان الأخيران في عددي مسألة الطرح مختلفين في القيمة المنزلية، فإنه يمكنك إضافة أصفار عن يمين أحد الكسرين العشريين حتى يتساوى عدد منازل الكسرين، ثم اطرح.</a:t>
              </a: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إذا كان الرقمان الأخيران في عددي مسألة الطرح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xplosion 2 1"/>
          <p:cNvSpPr/>
          <p:nvPr/>
        </p:nvSpPr>
        <p:spPr>
          <a:xfrm>
            <a:off x="5786446" y="0"/>
            <a:ext cx="2857520" cy="1428736"/>
          </a:xfrm>
          <a:prstGeom prst="irregularSeal2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مثال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42938" y="1571625"/>
            <a:ext cx="7072312" cy="928688"/>
            <a:chOff x="1428728" y="1571612"/>
            <a:chExt cx="6143668" cy="928447"/>
          </a:xfrm>
        </p:grpSpPr>
        <p:sp>
          <p:nvSpPr>
            <p:cNvPr id="7" name="Pentagon 6"/>
            <p:cNvSpPr/>
            <p:nvPr/>
          </p:nvSpPr>
          <p:spPr>
            <a:xfrm>
              <a:off x="1500439" y="1571612"/>
              <a:ext cx="6071957" cy="928447"/>
            </a:xfrm>
            <a:prstGeom prst="homePlate">
              <a:avLst/>
            </a:prstGeom>
            <a:solidFill>
              <a:srgbClr val="00FF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0256" name="TextBox 2"/>
            <p:cNvSpPr txBox="1">
              <a:spLocks noChangeArrowheads="1"/>
            </p:cNvSpPr>
            <p:nvPr/>
          </p:nvSpPr>
          <p:spPr bwMode="auto">
            <a:xfrm>
              <a:off x="1428728" y="1720798"/>
              <a:ext cx="5929916" cy="707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defRPr/>
              </a:pPr>
              <a:r>
                <a:rPr lang="ar-EG" sz="4000" b="1" dirty="0">
                  <a:latin typeface="Calibri" pitchFamily="34" charset="0"/>
                  <a:cs typeface="+mj-cs"/>
                </a:rPr>
                <a:t>إضافة أصفار عن يمين الكسر العشري</a:t>
              </a:r>
            </a:p>
          </p:txBody>
        </p:sp>
      </p:grpSp>
      <p:sp>
        <p:nvSpPr>
          <p:cNvPr id="4" name="Diamond 3"/>
          <p:cNvSpPr/>
          <p:nvPr/>
        </p:nvSpPr>
        <p:spPr>
          <a:xfrm>
            <a:off x="7643834" y="3571876"/>
            <a:ext cx="1000132" cy="1000132"/>
          </a:xfrm>
          <a:prstGeom prst="diamon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2</a:t>
            </a: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928688" y="3143250"/>
            <a:ext cx="6143625" cy="3571875"/>
            <a:chOff x="1428728" y="3071810"/>
            <a:chExt cx="6143668" cy="2357454"/>
          </a:xfrm>
        </p:grpSpPr>
        <p:grpSp>
          <p:nvGrpSpPr>
            <p:cNvPr id="12295" name="Group 8"/>
            <p:cNvGrpSpPr>
              <a:grpSpLocks/>
            </p:cNvGrpSpPr>
            <p:nvPr/>
          </p:nvGrpSpPr>
          <p:grpSpPr bwMode="auto">
            <a:xfrm>
              <a:off x="1428728" y="3071810"/>
              <a:ext cx="6143668" cy="2357454"/>
              <a:chOff x="285720" y="1071546"/>
              <a:chExt cx="8501122" cy="4286280"/>
            </a:xfrm>
          </p:grpSpPr>
          <p:sp>
            <p:nvSpPr>
              <p:cNvPr id="10" name="Trapezoid 9"/>
              <p:cNvSpPr/>
              <p:nvPr/>
            </p:nvSpPr>
            <p:spPr>
              <a:xfrm>
                <a:off x="285720" y="1071546"/>
                <a:ext cx="8429684" cy="4286280"/>
              </a:xfrm>
              <a:prstGeom prst="trapezoid">
                <a:avLst>
                  <a:gd name="adj" fmla="val 20938"/>
                </a:avLst>
              </a:prstGeom>
              <a:solidFill>
                <a:srgbClr val="0000FF"/>
              </a:solidFill>
              <a:ln w="76200">
                <a:solidFill>
                  <a:schemeClr val="tx1"/>
                </a:solidFill>
              </a:ln>
              <a:effectLst>
                <a:innerShdw blurRad="8255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11" name="Trapezoid 10"/>
              <p:cNvSpPr/>
              <p:nvPr/>
            </p:nvSpPr>
            <p:spPr>
              <a:xfrm rot="10800000">
                <a:off x="357158" y="1071546"/>
                <a:ext cx="8429684" cy="4286280"/>
              </a:xfrm>
              <a:prstGeom prst="trapezoid">
                <a:avLst>
                  <a:gd name="adj" fmla="val 20938"/>
                </a:avLst>
              </a:prstGeom>
              <a:solidFill>
                <a:srgbClr val="FF3300"/>
              </a:solidFill>
              <a:ln w="76200">
                <a:solidFill>
                  <a:schemeClr val="tx1"/>
                </a:solidFill>
              </a:ln>
              <a:effectLst>
                <a:innerShdw blurRad="8255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</p:grpSp>
        <p:sp>
          <p:nvSpPr>
            <p:cNvPr id="10248" name="TextBox 4"/>
            <p:cNvSpPr txBox="1">
              <a:spLocks noChangeArrowheads="1"/>
            </p:cNvSpPr>
            <p:nvPr/>
          </p:nvSpPr>
          <p:spPr bwMode="auto">
            <a:xfrm>
              <a:off x="2143108" y="3286601"/>
              <a:ext cx="4643469" cy="547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ar-EG" sz="4800" b="1" dirty="0">
                  <a:latin typeface="Calibri" pitchFamily="34" charset="0"/>
                  <a:cs typeface="+mj-cs"/>
                </a:rPr>
                <a:t>أوجد </a:t>
              </a:r>
              <a:r>
                <a:rPr lang="ar-EG" sz="4800" b="1" dirty="0">
                  <a:latin typeface="Calibri" pitchFamily="34" charset="0"/>
                  <a:cs typeface="+mj-cs"/>
                </a:rPr>
                <a:t>19</a:t>
              </a:r>
              <a:r>
                <a:rPr lang="ar-EG" sz="4800" b="1" dirty="0"/>
                <a:t>٫</a:t>
              </a:r>
              <a:r>
                <a:rPr lang="ar-EG" sz="4800" b="1" dirty="0">
                  <a:latin typeface="Calibri" pitchFamily="34" charset="0"/>
                  <a:cs typeface="+mj-cs"/>
                </a:rPr>
                <a:t>6 </a:t>
              </a:r>
              <a:r>
                <a:rPr lang="ar-EG" sz="4800" b="1" dirty="0">
                  <a:latin typeface="Calibri" pitchFamily="34" charset="0"/>
                  <a:cs typeface="+mj-cs"/>
                </a:rPr>
                <a:t>– </a:t>
              </a:r>
              <a:r>
                <a:rPr lang="ar-EG" sz="4800" b="1" dirty="0">
                  <a:latin typeface="Calibri" pitchFamily="34" charset="0"/>
                  <a:cs typeface="+mj-cs"/>
                </a:rPr>
                <a:t>4</a:t>
              </a:r>
              <a:r>
                <a:rPr lang="ar-EG" sz="4800" b="1" dirty="0"/>
                <a:t>٫</a:t>
              </a:r>
              <a:r>
                <a:rPr lang="ar-EG" sz="4800" b="1" dirty="0">
                  <a:latin typeface="Calibri" pitchFamily="34" charset="0"/>
                  <a:cs typeface="+mj-cs"/>
                </a:rPr>
                <a:t>31</a:t>
              </a:r>
              <a:endParaRPr lang="ar-EG" sz="4800" b="1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5938" y="4643438"/>
            <a:ext cx="46434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قدر:</a:t>
            </a:r>
          </a:p>
          <a:p>
            <a:pPr algn="r" rtl="1">
              <a:defRPr/>
            </a:pPr>
            <a:r>
              <a:rPr lang="ar-EG" sz="48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 </a:t>
            </a:r>
            <a:r>
              <a:rPr lang="ar-EG" sz="4800" b="1" dirty="0">
                <a:latin typeface="Calibri" pitchFamily="34" charset="0"/>
                <a:cs typeface="+mj-cs"/>
              </a:rPr>
              <a:t>20 – 4 = 16 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ثال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إضافة أصفار عن يمين الكسر العشري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أوجد 19,6 – 4,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قدر ش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20 – 4 = 1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8715375" cy="6858000"/>
            <a:chOff x="357158" y="571480"/>
            <a:chExt cx="8251089" cy="5500726"/>
          </a:xfrm>
        </p:grpSpPr>
        <p:sp>
          <p:nvSpPr>
            <p:cNvPr id="4" name="Rectangle 3"/>
            <p:cNvSpPr/>
            <p:nvPr/>
          </p:nvSpPr>
          <p:spPr>
            <a:xfrm>
              <a:off x="2357422" y="1571612"/>
              <a:ext cx="5929354" cy="3714776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rgbClr val="9900CC"/>
                </a:gs>
              </a:gsLst>
              <a:lin ang="5400000" scaled="0"/>
            </a:gradFill>
            <a:effectLst>
              <a:innerShdw blurRad="838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pic>
          <p:nvPicPr>
            <p:cNvPr id="13326" name="Picture 1" descr="8ebf20bd04a6ff62fdd0086eabb61487.gif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7158" y="571480"/>
              <a:ext cx="8251089" cy="5500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5" name="TextBox 2"/>
          <p:cNvSpPr txBox="1">
            <a:spLocks noChangeArrowheads="1"/>
          </p:cNvSpPr>
          <p:nvPr/>
        </p:nvSpPr>
        <p:spPr bwMode="auto">
          <a:xfrm>
            <a:off x="2786063" y="1571625"/>
            <a:ext cx="52863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000" b="1" dirty="0">
                <a:latin typeface="Calibri" pitchFamily="34" charset="0"/>
                <a:cs typeface="+mj-cs"/>
              </a:rPr>
              <a:t>الخطوة 1: </a:t>
            </a:r>
          </a:p>
          <a:p>
            <a:pPr algn="r" rtl="1">
              <a:defRPr/>
            </a:pPr>
            <a:r>
              <a:rPr lang="ar-EG" sz="4000" b="1" dirty="0">
                <a:latin typeface="Calibri" pitchFamily="34" charset="0"/>
                <a:cs typeface="+mj-cs"/>
              </a:rPr>
              <a:t>رتب الفواصل العشرية بعضها فوق بعض، ثم أضف صفراً حتى تتساوى منازل الكسرين.</a:t>
            </a: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5143500" y="4214813"/>
            <a:ext cx="1865313" cy="1146175"/>
            <a:chOff x="5929332" y="1744658"/>
            <a:chExt cx="1285874" cy="1146176"/>
          </a:xfrm>
        </p:grpSpPr>
        <p:grpSp>
          <p:nvGrpSpPr>
            <p:cNvPr id="13317" name="Group 30"/>
            <p:cNvGrpSpPr>
              <a:grpSpLocks/>
            </p:cNvGrpSpPr>
            <p:nvPr/>
          </p:nvGrpSpPr>
          <p:grpSpPr bwMode="auto">
            <a:xfrm>
              <a:off x="5929332" y="1744658"/>
              <a:ext cx="1244603" cy="1146176"/>
              <a:chOff x="2517" y="3133"/>
              <a:chExt cx="784" cy="722"/>
            </a:xfrm>
          </p:grpSpPr>
          <p:sp>
            <p:nvSpPr>
              <p:cNvPr id="11270" name="Text Box 31"/>
              <p:cNvSpPr txBox="1">
                <a:spLocks noChangeArrowheads="1"/>
              </p:cNvSpPr>
              <p:nvPr/>
            </p:nvSpPr>
            <p:spPr bwMode="auto">
              <a:xfrm>
                <a:off x="2517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dirty="0">
                    <a:latin typeface="Calibri" pitchFamily="34" charset="0"/>
                    <a:cs typeface="+mj-cs"/>
                  </a:rPr>
                  <a:t>04</a:t>
                </a:r>
                <a:r>
                  <a:rPr lang="ar-EG" sz="3600" b="1" dirty="0"/>
                  <a:t>٫</a:t>
                </a:r>
                <a:r>
                  <a:rPr lang="ar-EG" sz="3600" dirty="0">
                    <a:latin typeface="Calibri" pitchFamily="34" charset="0"/>
                    <a:cs typeface="+mj-cs"/>
                  </a:rPr>
                  <a:t>31 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13320" name="Group 32"/>
              <p:cNvGrpSpPr>
                <a:grpSpLocks/>
              </p:cNvGrpSpPr>
              <p:nvPr/>
            </p:nvGrpSpPr>
            <p:grpSpPr bwMode="auto">
              <a:xfrm>
                <a:off x="2517" y="3133"/>
                <a:ext cx="784" cy="713"/>
                <a:chOff x="2517" y="3133"/>
                <a:chExt cx="784" cy="713"/>
              </a:xfrm>
            </p:grpSpPr>
            <p:sp>
              <p:nvSpPr>
                <p:cNvPr id="11272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dirty="0">
                      <a:latin typeface="Calibri" pitchFamily="34" charset="0"/>
                      <a:cs typeface="+mj-cs"/>
                    </a:rPr>
                    <a:t>19</a:t>
                  </a:r>
                  <a:r>
                    <a:rPr lang="ar-EG" sz="3600" b="1" dirty="0"/>
                    <a:t>٫</a:t>
                  </a:r>
                  <a:r>
                    <a:rPr lang="ar-EG" sz="3600" dirty="0">
                      <a:latin typeface="Calibri" pitchFamily="34" charset="0"/>
                      <a:cs typeface="+mj-cs"/>
                    </a:rPr>
                    <a:t>6</a:t>
                  </a:r>
                  <a:r>
                    <a:rPr lang="ar-EG" sz="3600" dirty="0">
                      <a:solidFill>
                        <a:srgbClr val="FFFF00"/>
                      </a:solidFill>
                      <a:latin typeface="Calibri" pitchFamily="34" charset="0"/>
                      <a:cs typeface="+mj-cs"/>
                    </a:rPr>
                    <a:t>0</a:t>
                  </a:r>
                  <a:r>
                    <a:rPr lang="ar-EG" sz="3600" dirty="0">
                      <a:latin typeface="Calibri" pitchFamily="34" charset="0"/>
                      <a:cs typeface="+mj-cs"/>
                    </a:rPr>
                    <a:t> 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1273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1269" name="Text Box 33"/>
            <p:cNvSpPr txBox="1">
              <a:spLocks noChangeArrowheads="1"/>
            </p:cNvSpPr>
            <p:nvPr/>
          </p:nvSpPr>
          <p:spPr bwMode="auto">
            <a:xfrm>
              <a:off x="6715083" y="2214558"/>
              <a:ext cx="500123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خطوة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رتب الفواصل العشرية بعضها فوق بعض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142875" y="-71438"/>
            <a:ext cx="9144000" cy="7143751"/>
            <a:chOff x="357158" y="571480"/>
            <a:chExt cx="8251089" cy="5500726"/>
          </a:xfrm>
        </p:grpSpPr>
        <p:sp>
          <p:nvSpPr>
            <p:cNvPr id="9" name="Rectangle 8"/>
            <p:cNvSpPr/>
            <p:nvPr/>
          </p:nvSpPr>
          <p:spPr>
            <a:xfrm>
              <a:off x="2357422" y="1571612"/>
              <a:ext cx="5929354" cy="3714776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rgbClr val="9900CC"/>
                </a:gs>
              </a:gsLst>
              <a:lin ang="5400000" scaled="0"/>
            </a:gradFill>
            <a:effectLst>
              <a:innerShdw blurRad="838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pic>
          <p:nvPicPr>
            <p:cNvPr id="14357" name="Picture 1" descr="8ebf20bd04a6ff62fdd0086eabb61487.gif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7158" y="571480"/>
              <a:ext cx="8251089" cy="5500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306" name="TextBox 2"/>
          <p:cNvSpPr txBox="1">
            <a:spLocks noChangeArrowheads="1"/>
          </p:cNvSpPr>
          <p:nvPr/>
        </p:nvSpPr>
        <p:spPr bwMode="auto">
          <a:xfrm>
            <a:off x="2643188" y="1482725"/>
            <a:ext cx="56832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000" b="1" dirty="0">
                <a:latin typeface="Calibri" pitchFamily="34" charset="0"/>
                <a:cs typeface="+mj-cs"/>
              </a:rPr>
              <a:t>الخطوة 2: </a:t>
            </a:r>
          </a:p>
          <a:p>
            <a:pPr algn="r" rtl="1">
              <a:defRPr/>
            </a:pPr>
            <a:r>
              <a:rPr lang="ar-EG" sz="4000" b="1" dirty="0">
                <a:latin typeface="Calibri" pitchFamily="34" charset="0"/>
                <a:cs typeface="+mj-cs"/>
              </a:rPr>
              <a:t>اطرح الأرقام كما تطرح الأعداد من اليمين إلى اليسار، وأعد التجميع عند الضرورة.</a:t>
            </a: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5000625" y="4214813"/>
            <a:ext cx="1936750" cy="1146175"/>
            <a:chOff x="5880119" y="1744658"/>
            <a:chExt cx="1335087" cy="1146176"/>
          </a:xfrm>
        </p:grpSpPr>
        <p:grpSp>
          <p:nvGrpSpPr>
            <p:cNvPr id="14348" name="Group 30"/>
            <p:cNvGrpSpPr>
              <a:grpSpLocks/>
            </p:cNvGrpSpPr>
            <p:nvPr/>
          </p:nvGrpSpPr>
          <p:grpSpPr bwMode="auto">
            <a:xfrm>
              <a:off x="5880119" y="1744658"/>
              <a:ext cx="1241428" cy="1146176"/>
              <a:chOff x="2486" y="3133"/>
              <a:chExt cx="782" cy="722"/>
            </a:xfrm>
          </p:grpSpPr>
          <p:sp>
            <p:nvSpPr>
              <p:cNvPr id="12301" name="Text Box 31"/>
              <p:cNvSpPr txBox="1">
                <a:spLocks noChangeArrowheads="1"/>
              </p:cNvSpPr>
              <p:nvPr/>
            </p:nvSpPr>
            <p:spPr bwMode="auto">
              <a:xfrm>
                <a:off x="2517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dirty="0">
                    <a:latin typeface="Calibri" pitchFamily="34" charset="0"/>
                    <a:cs typeface="+mj-cs"/>
                  </a:rPr>
                  <a:t>04</a:t>
                </a:r>
                <a:r>
                  <a:rPr lang="ar-EG" sz="3600" b="1" dirty="0"/>
                  <a:t>٫</a:t>
                </a:r>
                <a:r>
                  <a:rPr lang="ar-EG" sz="3600" dirty="0">
                    <a:latin typeface="Calibri" pitchFamily="34" charset="0"/>
                    <a:cs typeface="+mj-cs"/>
                  </a:rPr>
                  <a:t>31 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14351" name="Group 32"/>
              <p:cNvGrpSpPr>
                <a:grpSpLocks/>
              </p:cNvGrpSpPr>
              <p:nvPr/>
            </p:nvGrpSpPr>
            <p:grpSpPr bwMode="auto">
              <a:xfrm>
                <a:off x="2486" y="3133"/>
                <a:ext cx="782" cy="720"/>
                <a:chOff x="2486" y="3133"/>
                <a:chExt cx="782" cy="720"/>
              </a:xfrm>
            </p:grpSpPr>
            <p:sp>
              <p:nvSpPr>
                <p:cNvPr id="12303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dirty="0">
                      <a:latin typeface="Calibri" pitchFamily="34" charset="0"/>
                      <a:cs typeface="+mj-cs"/>
                    </a:rPr>
                    <a:t>19</a:t>
                  </a:r>
                  <a:r>
                    <a:rPr lang="ar-EG" sz="3600" b="1" dirty="0"/>
                    <a:t>٫</a:t>
                  </a:r>
                  <a:r>
                    <a:rPr lang="ar-EG" sz="3600" dirty="0">
                      <a:latin typeface="Calibri" pitchFamily="34" charset="0"/>
                      <a:cs typeface="+mj-cs"/>
                    </a:rPr>
                    <a:t>60 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2304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486" y="3853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2300" name="Text Box 33"/>
            <p:cNvSpPr txBox="1">
              <a:spLocks noChangeArrowheads="1"/>
            </p:cNvSpPr>
            <p:nvPr/>
          </p:nvSpPr>
          <p:spPr bwMode="auto">
            <a:xfrm>
              <a:off x="6715096" y="2214558"/>
              <a:ext cx="500110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cxnSp>
        <p:nvCxnSpPr>
          <p:cNvPr id="19" name="Straight Connector 18"/>
          <p:cNvCxnSpPr/>
          <p:nvPr/>
        </p:nvCxnSpPr>
        <p:spPr>
          <a:xfrm rot="5400000">
            <a:off x="6107113" y="4464050"/>
            <a:ext cx="215900" cy="14287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5821363" y="4394200"/>
            <a:ext cx="215900" cy="14287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5000625" y="5357813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>
                <a:solidFill>
                  <a:schemeClr val="bg1"/>
                </a:solidFill>
                <a:latin typeface="Calibri" pitchFamily="34" charset="0"/>
                <a:cs typeface="+mj-cs"/>
              </a:rPr>
              <a:t>15</a:t>
            </a:r>
            <a:endParaRPr lang="en-US" sz="3200" b="1">
              <a:solidFill>
                <a:schemeClr val="bg1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6000750" y="3967163"/>
            <a:ext cx="571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2400" b="1">
                <a:solidFill>
                  <a:srgbClr val="FF0000"/>
                </a:solidFill>
                <a:latin typeface="Calibri" pitchFamily="34" charset="0"/>
                <a:cs typeface="+mj-cs"/>
              </a:rPr>
              <a:t>10</a:t>
            </a:r>
            <a:endParaRPr lang="en-US" sz="2400" b="1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23" name="Text Box 33"/>
          <p:cNvSpPr txBox="1">
            <a:spLocks noChangeArrowheads="1"/>
          </p:cNvSpPr>
          <p:nvPr/>
        </p:nvSpPr>
        <p:spPr bwMode="auto">
          <a:xfrm>
            <a:off x="5786438" y="3967163"/>
            <a:ext cx="357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2400" b="1">
                <a:solidFill>
                  <a:srgbClr val="FF0000"/>
                </a:solidFill>
                <a:latin typeface="Calibri" pitchFamily="34" charset="0"/>
                <a:cs typeface="+mj-cs"/>
              </a:rPr>
              <a:t>5</a:t>
            </a:r>
            <a:endParaRPr lang="en-US" sz="2400" b="1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6000750" y="5345113"/>
            <a:ext cx="357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>
                <a:solidFill>
                  <a:schemeClr val="bg1"/>
                </a:solidFill>
                <a:latin typeface="Calibri" pitchFamily="34" charset="0"/>
                <a:cs typeface="+mj-cs"/>
              </a:rPr>
              <a:t>9</a:t>
            </a:r>
            <a:endParaRPr lang="en-US" sz="3200" b="1">
              <a:solidFill>
                <a:schemeClr val="bg1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25" name="Text Box 33"/>
          <p:cNvSpPr txBox="1">
            <a:spLocks noChangeArrowheads="1"/>
          </p:cNvSpPr>
          <p:nvPr/>
        </p:nvSpPr>
        <p:spPr bwMode="auto">
          <a:xfrm>
            <a:off x="5786438" y="5357813"/>
            <a:ext cx="357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2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خطوة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اطرح الأرقام كما تطرح الأعدا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 build="allAtOnce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142875" y="-71438"/>
            <a:ext cx="9144000" cy="7143751"/>
            <a:chOff x="357158" y="571480"/>
            <a:chExt cx="8251089" cy="5500726"/>
          </a:xfrm>
        </p:grpSpPr>
        <p:sp>
          <p:nvSpPr>
            <p:cNvPr id="5" name="Rectangle 4"/>
            <p:cNvSpPr/>
            <p:nvPr/>
          </p:nvSpPr>
          <p:spPr>
            <a:xfrm>
              <a:off x="2357422" y="1571612"/>
              <a:ext cx="5929354" cy="3714776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rgbClr val="9900CC"/>
                </a:gs>
              </a:gsLst>
              <a:lin ang="5400000" scaled="0"/>
            </a:gradFill>
            <a:effectLst>
              <a:innerShdw blurRad="838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pic>
          <p:nvPicPr>
            <p:cNvPr id="15375" name="Picture 1" descr="8ebf20bd04a6ff62fdd0086eabb61487.gif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7158" y="571480"/>
              <a:ext cx="8251089" cy="5500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24" name="TextBox 2"/>
          <p:cNvSpPr txBox="1">
            <a:spLocks noChangeArrowheads="1"/>
          </p:cNvSpPr>
          <p:nvPr/>
        </p:nvSpPr>
        <p:spPr bwMode="auto">
          <a:xfrm>
            <a:off x="2714625" y="1747838"/>
            <a:ext cx="56118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000" b="1" dirty="0">
                <a:latin typeface="Calibri" pitchFamily="34" charset="0"/>
                <a:cs typeface="+mj-cs"/>
              </a:rPr>
              <a:t>الخطوة 3: </a:t>
            </a:r>
          </a:p>
          <a:p>
            <a:pPr algn="r" rtl="1">
              <a:defRPr/>
            </a:pPr>
            <a:r>
              <a:rPr lang="ar-EG" sz="4000" b="1" dirty="0">
                <a:latin typeface="Calibri" pitchFamily="34" charset="0"/>
                <a:cs typeface="+mj-cs"/>
              </a:rPr>
              <a:t>ضع الفاصلة العشرية في الناتج .</a:t>
            </a: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5143500" y="4214813"/>
            <a:ext cx="1928813" cy="1146175"/>
            <a:chOff x="5929332" y="1744658"/>
            <a:chExt cx="1330222" cy="1146176"/>
          </a:xfrm>
        </p:grpSpPr>
        <p:grpSp>
          <p:nvGrpSpPr>
            <p:cNvPr id="15366" name="Group 30"/>
            <p:cNvGrpSpPr>
              <a:grpSpLocks/>
            </p:cNvGrpSpPr>
            <p:nvPr/>
          </p:nvGrpSpPr>
          <p:grpSpPr bwMode="auto">
            <a:xfrm>
              <a:off x="5929332" y="1744658"/>
              <a:ext cx="1244603" cy="1146176"/>
              <a:chOff x="2517" y="3133"/>
              <a:chExt cx="784" cy="722"/>
            </a:xfrm>
          </p:grpSpPr>
          <p:sp>
            <p:nvSpPr>
              <p:cNvPr id="13319" name="Text Box 31"/>
              <p:cNvSpPr txBox="1">
                <a:spLocks noChangeArrowheads="1"/>
              </p:cNvSpPr>
              <p:nvPr/>
            </p:nvSpPr>
            <p:spPr bwMode="auto">
              <a:xfrm>
                <a:off x="2517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dirty="0">
                    <a:latin typeface="Calibri" pitchFamily="34" charset="0"/>
                    <a:cs typeface="+mj-cs"/>
                  </a:rPr>
                  <a:t>04</a:t>
                </a:r>
                <a:r>
                  <a:rPr lang="ar-EG" sz="3600" b="1" dirty="0"/>
                  <a:t>٫</a:t>
                </a:r>
                <a:r>
                  <a:rPr lang="ar-EG" sz="3600" dirty="0">
                    <a:latin typeface="Calibri" pitchFamily="34" charset="0"/>
                    <a:cs typeface="+mj-cs"/>
                  </a:rPr>
                  <a:t>31 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15369" name="Group 32"/>
              <p:cNvGrpSpPr>
                <a:grpSpLocks/>
              </p:cNvGrpSpPr>
              <p:nvPr/>
            </p:nvGrpSpPr>
            <p:grpSpPr bwMode="auto">
              <a:xfrm>
                <a:off x="2517" y="3133"/>
                <a:ext cx="784" cy="713"/>
                <a:chOff x="2517" y="3133"/>
                <a:chExt cx="784" cy="713"/>
              </a:xfrm>
            </p:grpSpPr>
            <p:sp>
              <p:nvSpPr>
                <p:cNvPr id="13321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dirty="0">
                      <a:latin typeface="Calibri" pitchFamily="34" charset="0"/>
                      <a:cs typeface="+mj-cs"/>
                    </a:rPr>
                    <a:t>19</a:t>
                  </a:r>
                  <a:r>
                    <a:rPr lang="ar-EG" sz="3600" b="1" dirty="0"/>
                    <a:t>٫</a:t>
                  </a:r>
                  <a:r>
                    <a:rPr lang="ar-EG" sz="3600" dirty="0">
                      <a:latin typeface="Calibri" pitchFamily="34" charset="0"/>
                      <a:cs typeface="+mj-cs"/>
                    </a:rPr>
                    <a:t>60 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3322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3318" name="Text Box 33"/>
            <p:cNvSpPr txBox="1">
              <a:spLocks noChangeArrowheads="1"/>
            </p:cNvSpPr>
            <p:nvPr/>
          </p:nvSpPr>
          <p:spPr bwMode="auto">
            <a:xfrm>
              <a:off x="6715422" y="2214558"/>
              <a:ext cx="544132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-</a:t>
              </a:r>
              <a:endParaRPr lang="en-US" sz="3600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16" name="Text Box 33"/>
          <p:cNvSpPr txBox="1">
            <a:spLocks noChangeArrowheads="1"/>
          </p:cNvSpPr>
          <p:nvPr/>
        </p:nvSpPr>
        <p:spPr bwMode="auto">
          <a:xfrm>
            <a:off x="5000625" y="5357813"/>
            <a:ext cx="1714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15</a:t>
            </a:r>
            <a:r>
              <a:rPr lang="ar-EG" sz="3200" b="1" dirty="0"/>
              <a:t>٫</a:t>
            </a:r>
            <a:r>
              <a:rPr lang="ar-EG" sz="32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29 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خطوة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ضع الفاصلة العشرية في الناتج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9,60 -04,31 =15,29  ش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 build="allAtOnce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571500" y="1785938"/>
            <a:ext cx="8215313" cy="378618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ar-EG" sz="4400" b="1" dirty="0"/>
              <a:t>ناتج الطرح = </a:t>
            </a:r>
            <a:r>
              <a:rPr lang="ar-EG" sz="4400" b="1" dirty="0"/>
              <a:t>15٫29 </a:t>
            </a:r>
            <a:endParaRPr lang="ar-EG" sz="4400" b="1" dirty="0"/>
          </a:p>
          <a:p>
            <a:pPr algn="ctr">
              <a:defRPr/>
            </a:pPr>
            <a:r>
              <a:rPr lang="ar-EG" sz="4400" b="1" dirty="0"/>
              <a:t>بما أن </a:t>
            </a:r>
            <a:r>
              <a:rPr lang="ar-EG" sz="4400" b="1" dirty="0"/>
              <a:t>15</a:t>
            </a:r>
            <a:r>
              <a:rPr lang="ar-EG" sz="4400" b="1" dirty="0"/>
              <a:t>٫</a:t>
            </a:r>
            <a:r>
              <a:rPr lang="ar-EG" sz="4400" b="1" dirty="0"/>
              <a:t>29 </a:t>
            </a:r>
            <a:r>
              <a:rPr lang="ar-EG" sz="4400" b="1" dirty="0"/>
              <a:t>قريب من الإجابة التقديرية، إذن الإجابة معقولة.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ناتج الطرح = 15,2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بما أن 15 29 قريب من الإجاب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4429125" y="3000375"/>
            <a:ext cx="3429000" cy="2000250"/>
            <a:chOff x="3531684" y="214290"/>
            <a:chExt cx="1928826" cy="928133"/>
          </a:xfrm>
        </p:grpSpPr>
        <p:sp>
          <p:nvSpPr>
            <p:cNvPr id="3" name="Hexagon 38"/>
            <p:cNvSpPr/>
            <p:nvPr/>
          </p:nvSpPr>
          <p:spPr>
            <a:xfrm>
              <a:off x="3643306" y="214290"/>
              <a:ext cx="1714512" cy="928133"/>
            </a:xfrm>
            <a:prstGeom prst="hexagon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endParaRPr>
            </a:p>
          </p:txBody>
        </p:sp>
        <p:sp>
          <p:nvSpPr>
            <p:cNvPr id="4" name="TextBox 1"/>
            <p:cNvSpPr txBox="1"/>
            <p:nvPr/>
          </p:nvSpPr>
          <p:spPr>
            <a:xfrm>
              <a:off x="3531684" y="313758"/>
              <a:ext cx="1928826" cy="728587"/>
            </a:xfrm>
            <a:prstGeom prst="rect">
              <a:avLst/>
            </a:prstGeom>
            <a:noFill/>
          </p:spPr>
          <p:txBody>
            <a:bodyPr rtlCol="1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9600" b="1" dirty="0">
                  <a:ln w="18415" cmpd="sng">
                    <a:solidFill>
                      <a:srgbClr val="FF0000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j-cs"/>
                </a:rPr>
                <a:t>تأكد</a:t>
              </a: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أك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14375" y="1714500"/>
            <a:ext cx="7500938" cy="24288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 dirty="0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785813" y="2357438"/>
            <a:ext cx="707231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5400" b="1"/>
              <a:t>اجمع أو اطرح: </a:t>
            </a:r>
            <a:r>
              <a:rPr lang="ar-EG" sz="5400" b="1">
                <a:solidFill>
                  <a:srgbClr val="FF0000"/>
                </a:solidFill>
              </a:rPr>
              <a:t>المثالان 1، 2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جمع أو اطرح  المثالان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57188" y="642938"/>
            <a:ext cx="8501062" cy="6072187"/>
            <a:chOff x="642910" y="928670"/>
            <a:chExt cx="7715305" cy="4857783"/>
          </a:xfrm>
        </p:grpSpPr>
        <p:sp>
          <p:nvSpPr>
            <p:cNvPr id="44" name="Flowchart: Terminator 43"/>
            <p:cNvSpPr/>
            <p:nvPr/>
          </p:nvSpPr>
          <p:spPr>
            <a:xfrm rot="5400000">
              <a:off x="2357423" y="-785843"/>
              <a:ext cx="4286279" cy="7715305"/>
            </a:xfrm>
            <a:prstGeom prst="flowChartTerminator">
              <a:avLst/>
            </a:prstGeom>
            <a:solidFill>
              <a:srgbClr val="990099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45" name="Flowchart: Terminator 4"/>
            <p:cNvSpPr/>
            <p:nvPr/>
          </p:nvSpPr>
          <p:spPr>
            <a:xfrm rot="5400000">
              <a:off x="2357423" y="-214339"/>
              <a:ext cx="4286279" cy="7715305"/>
            </a:xfrm>
            <a:prstGeom prst="flowChartTerminator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46" name="Flowchart: Terminator 3"/>
            <p:cNvSpPr/>
            <p:nvPr/>
          </p:nvSpPr>
          <p:spPr>
            <a:xfrm rot="5400000">
              <a:off x="2357422" y="-500091"/>
              <a:ext cx="4286280" cy="7715305"/>
            </a:xfrm>
            <a:prstGeom prst="flowChartTerminato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7786710" y="2344158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</a:t>
            </a:r>
          </a:p>
        </p:txBody>
      </p:sp>
      <p:grpSp>
        <p:nvGrpSpPr>
          <p:cNvPr id="4" name="Group 78"/>
          <p:cNvGrpSpPr>
            <a:grpSpLocks/>
          </p:cNvGrpSpPr>
          <p:nvPr/>
        </p:nvGrpSpPr>
        <p:grpSpPr bwMode="auto">
          <a:xfrm>
            <a:off x="5429250" y="1844675"/>
            <a:ext cx="1928813" cy="1146175"/>
            <a:chOff x="5929332" y="1744658"/>
            <a:chExt cx="1330222" cy="1146176"/>
          </a:xfrm>
        </p:grpSpPr>
        <p:grpSp>
          <p:nvGrpSpPr>
            <p:cNvPr id="19489" name="Group 30"/>
            <p:cNvGrpSpPr>
              <a:grpSpLocks/>
            </p:cNvGrpSpPr>
            <p:nvPr/>
          </p:nvGrpSpPr>
          <p:grpSpPr bwMode="auto">
            <a:xfrm>
              <a:off x="5929332" y="1744658"/>
              <a:ext cx="1244603" cy="1146176"/>
              <a:chOff x="2517" y="3133"/>
              <a:chExt cx="784" cy="722"/>
            </a:xfrm>
          </p:grpSpPr>
          <p:sp>
            <p:nvSpPr>
              <p:cNvPr id="14372" name="Text Box 31"/>
              <p:cNvSpPr txBox="1">
                <a:spLocks noChangeArrowheads="1"/>
              </p:cNvSpPr>
              <p:nvPr/>
            </p:nvSpPr>
            <p:spPr bwMode="auto">
              <a:xfrm>
                <a:off x="2517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dirty="0">
                    <a:latin typeface="Calibri" pitchFamily="34" charset="0"/>
                    <a:cs typeface="+mj-cs"/>
                  </a:rPr>
                  <a:t>1</a:t>
                </a:r>
                <a:r>
                  <a:rPr lang="ar-EG" sz="3600" b="1" dirty="0"/>
                  <a:t>٫</a:t>
                </a:r>
                <a:r>
                  <a:rPr lang="ar-EG" sz="3600" dirty="0">
                    <a:latin typeface="Calibri" pitchFamily="34" charset="0"/>
                    <a:cs typeface="+mj-cs"/>
                  </a:rPr>
                  <a:t>46 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19492" name="Group 32"/>
              <p:cNvGrpSpPr>
                <a:grpSpLocks/>
              </p:cNvGrpSpPr>
              <p:nvPr/>
            </p:nvGrpSpPr>
            <p:grpSpPr bwMode="auto">
              <a:xfrm>
                <a:off x="2517" y="3133"/>
                <a:ext cx="784" cy="713"/>
                <a:chOff x="2517" y="3133"/>
                <a:chExt cx="784" cy="713"/>
              </a:xfrm>
            </p:grpSpPr>
            <p:sp>
              <p:nvSpPr>
                <p:cNvPr id="14374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dirty="0">
                      <a:latin typeface="Calibri" pitchFamily="34" charset="0"/>
                      <a:cs typeface="+mj-cs"/>
                    </a:rPr>
                    <a:t>6</a:t>
                  </a:r>
                  <a:r>
                    <a:rPr lang="ar-EG" sz="3600" b="1" dirty="0"/>
                    <a:t>٫</a:t>
                  </a:r>
                  <a:r>
                    <a:rPr lang="ar-EG" sz="3600" dirty="0">
                      <a:latin typeface="Calibri" pitchFamily="34" charset="0"/>
                      <a:cs typeface="+mj-cs"/>
                    </a:rPr>
                    <a:t>32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4375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4371" name="Text Box 33"/>
            <p:cNvSpPr txBox="1">
              <a:spLocks noChangeArrowheads="1"/>
            </p:cNvSpPr>
            <p:nvPr/>
          </p:nvSpPr>
          <p:spPr bwMode="auto">
            <a:xfrm>
              <a:off x="6715422" y="2214558"/>
              <a:ext cx="544132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+</a:t>
              </a:r>
              <a:endParaRPr lang="en-US" sz="3600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11" name="Text Box 33"/>
          <p:cNvSpPr txBox="1">
            <a:spLocks noChangeArrowheads="1"/>
          </p:cNvSpPr>
          <p:nvPr/>
        </p:nvSpPr>
        <p:spPr bwMode="auto">
          <a:xfrm>
            <a:off x="5286375" y="2987675"/>
            <a:ext cx="1714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7</a:t>
            </a:r>
            <a:r>
              <a:rPr lang="ar-EG" sz="3200" b="1" dirty="0">
                <a:solidFill>
                  <a:srgbClr val="0000FF"/>
                </a:solidFill>
              </a:rPr>
              <a:t>٫</a:t>
            </a:r>
            <a:r>
              <a:rPr lang="ar-EG" sz="32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78</a:t>
            </a:r>
            <a:endParaRPr lang="en-US" sz="32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214678" y="2357430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2</a:t>
            </a:r>
          </a:p>
        </p:txBody>
      </p:sp>
      <p:grpSp>
        <p:nvGrpSpPr>
          <p:cNvPr id="7" name="Group 78"/>
          <p:cNvGrpSpPr>
            <a:grpSpLocks/>
          </p:cNvGrpSpPr>
          <p:nvPr/>
        </p:nvGrpSpPr>
        <p:grpSpPr bwMode="auto">
          <a:xfrm>
            <a:off x="928688" y="1857375"/>
            <a:ext cx="1928812" cy="1146175"/>
            <a:chOff x="5929332" y="1744658"/>
            <a:chExt cx="1330222" cy="1146176"/>
          </a:xfrm>
        </p:grpSpPr>
        <p:grpSp>
          <p:nvGrpSpPr>
            <p:cNvPr id="19483" name="Group 30"/>
            <p:cNvGrpSpPr>
              <a:grpSpLocks/>
            </p:cNvGrpSpPr>
            <p:nvPr/>
          </p:nvGrpSpPr>
          <p:grpSpPr bwMode="auto">
            <a:xfrm>
              <a:off x="5929332" y="1744658"/>
              <a:ext cx="1244603" cy="1146176"/>
              <a:chOff x="2517" y="3133"/>
              <a:chExt cx="784" cy="722"/>
            </a:xfrm>
          </p:grpSpPr>
          <p:sp>
            <p:nvSpPr>
              <p:cNvPr id="14366" name="Text Box 31"/>
              <p:cNvSpPr txBox="1">
                <a:spLocks noChangeArrowheads="1"/>
              </p:cNvSpPr>
              <p:nvPr/>
            </p:nvSpPr>
            <p:spPr bwMode="auto">
              <a:xfrm>
                <a:off x="2517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dirty="0">
                    <a:latin typeface="Calibri" pitchFamily="34" charset="0"/>
                    <a:cs typeface="+mj-cs"/>
                  </a:rPr>
                  <a:t>0</a:t>
                </a:r>
                <a:r>
                  <a:rPr lang="ar-EG" sz="3600" b="1" dirty="0"/>
                  <a:t>٫</a:t>
                </a:r>
                <a:r>
                  <a:rPr lang="ar-EG" sz="3600" dirty="0">
                    <a:latin typeface="Calibri" pitchFamily="34" charset="0"/>
                    <a:cs typeface="+mj-cs"/>
                  </a:rPr>
                  <a:t>03 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19486" name="Group 32"/>
              <p:cNvGrpSpPr>
                <a:grpSpLocks/>
              </p:cNvGrpSpPr>
              <p:nvPr/>
            </p:nvGrpSpPr>
            <p:grpSpPr bwMode="auto">
              <a:xfrm>
                <a:off x="2517" y="3133"/>
                <a:ext cx="784" cy="713"/>
                <a:chOff x="2517" y="3133"/>
                <a:chExt cx="784" cy="713"/>
              </a:xfrm>
            </p:grpSpPr>
            <p:sp>
              <p:nvSpPr>
                <p:cNvPr id="14368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dirty="0">
                      <a:latin typeface="Calibri" pitchFamily="34" charset="0"/>
                      <a:cs typeface="+mj-cs"/>
                    </a:rPr>
                    <a:t>0</a:t>
                  </a:r>
                  <a:r>
                    <a:rPr lang="ar-EG" sz="3600" b="1" dirty="0"/>
                    <a:t>٫</a:t>
                  </a:r>
                  <a:r>
                    <a:rPr lang="ar-EG" sz="3600" dirty="0">
                      <a:latin typeface="Calibri" pitchFamily="34" charset="0"/>
                      <a:cs typeface="+mj-cs"/>
                    </a:rPr>
                    <a:t>89 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4369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4365" name="Text Box 33"/>
            <p:cNvSpPr txBox="1">
              <a:spLocks noChangeArrowheads="1"/>
            </p:cNvSpPr>
            <p:nvPr/>
          </p:nvSpPr>
          <p:spPr bwMode="auto">
            <a:xfrm>
              <a:off x="6715422" y="2214558"/>
              <a:ext cx="544132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-</a:t>
              </a:r>
              <a:endParaRPr lang="en-US" sz="3600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20" name="Text Box 33"/>
          <p:cNvSpPr txBox="1">
            <a:spLocks noChangeArrowheads="1"/>
          </p:cNvSpPr>
          <p:nvPr/>
        </p:nvSpPr>
        <p:spPr bwMode="auto">
          <a:xfrm>
            <a:off x="785813" y="3000375"/>
            <a:ext cx="1714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0</a:t>
            </a:r>
            <a:r>
              <a:rPr lang="ar-EG" sz="3200" b="1" dirty="0">
                <a:solidFill>
                  <a:srgbClr val="0000FF"/>
                </a:solidFill>
              </a:rPr>
              <a:t>٫</a:t>
            </a:r>
            <a:r>
              <a:rPr lang="ar-EG" sz="32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86 </a:t>
            </a:r>
            <a:endParaRPr lang="en-US" sz="32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786710" y="4759778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3</a:t>
            </a:r>
          </a:p>
        </p:txBody>
      </p:sp>
      <p:grpSp>
        <p:nvGrpSpPr>
          <p:cNvPr id="10" name="Group 78"/>
          <p:cNvGrpSpPr>
            <a:grpSpLocks/>
          </p:cNvGrpSpPr>
          <p:nvPr/>
        </p:nvGrpSpPr>
        <p:grpSpPr bwMode="auto">
          <a:xfrm>
            <a:off x="5429250" y="4259263"/>
            <a:ext cx="1928813" cy="1146175"/>
            <a:chOff x="5929332" y="1744658"/>
            <a:chExt cx="1330222" cy="1146176"/>
          </a:xfrm>
        </p:grpSpPr>
        <p:grpSp>
          <p:nvGrpSpPr>
            <p:cNvPr id="19477" name="Group 30"/>
            <p:cNvGrpSpPr>
              <a:grpSpLocks/>
            </p:cNvGrpSpPr>
            <p:nvPr/>
          </p:nvGrpSpPr>
          <p:grpSpPr bwMode="auto">
            <a:xfrm>
              <a:off x="5929332" y="1744658"/>
              <a:ext cx="1244603" cy="1146176"/>
              <a:chOff x="2517" y="3133"/>
              <a:chExt cx="784" cy="722"/>
            </a:xfrm>
          </p:grpSpPr>
          <p:sp>
            <p:nvSpPr>
              <p:cNvPr id="14360" name="Text Box 31"/>
              <p:cNvSpPr txBox="1">
                <a:spLocks noChangeArrowheads="1"/>
              </p:cNvSpPr>
              <p:nvPr/>
            </p:nvSpPr>
            <p:spPr bwMode="auto">
              <a:xfrm>
                <a:off x="2517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dirty="0">
                    <a:latin typeface="Calibri" pitchFamily="34" charset="0"/>
                    <a:cs typeface="+mj-cs"/>
                  </a:rPr>
                  <a:t>7٫8 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19480" name="Group 32"/>
              <p:cNvGrpSpPr>
                <a:grpSpLocks/>
              </p:cNvGrpSpPr>
              <p:nvPr/>
            </p:nvGrpSpPr>
            <p:grpSpPr bwMode="auto">
              <a:xfrm>
                <a:off x="2517" y="3133"/>
                <a:ext cx="784" cy="713"/>
                <a:chOff x="2517" y="3133"/>
                <a:chExt cx="784" cy="713"/>
              </a:xfrm>
            </p:grpSpPr>
            <p:sp>
              <p:nvSpPr>
                <p:cNvPr id="14362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dirty="0">
                      <a:latin typeface="Calibri" pitchFamily="34" charset="0"/>
                      <a:cs typeface="+mj-cs"/>
                    </a:rPr>
                    <a:t>0٫54 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4363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4359" name="Text Box 33"/>
            <p:cNvSpPr txBox="1">
              <a:spLocks noChangeArrowheads="1"/>
            </p:cNvSpPr>
            <p:nvPr/>
          </p:nvSpPr>
          <p:spPr bwMode="auto">
            <a:xfrm>
              <a:off x="6715422" y="2214558"/>
              <a:ext cx="544132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+</a:t>
              </a:r>
              <a:endParaRPr lang="en-US" sz="3600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29" name="Text Box 33"/>
          <p:cNvSpPr txBox="1">
            <a:spLocks noChangeArrowheads="1"/>
          </p:cNvSpPr>
          <p:nvPr/>
        </p:nvSpPr>
        <p:spPr bwMode="auto">
          <a:xfrm>
            <a:off x="5429250" y="5402263"/>
            <a:ext cx="14287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8٫34 </a:t>
            </a:r>
            <a:endParaRPr lang="en-US" sz="32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214678" y="4773050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4</a:t>
            </a:r>
          </a:p>
        </p:txBody>
      </p:sp>
      <p:grpSp>
        <p:nvGrpSpPr>
          <p:cNvPr id="15" name="Group 78"/>
          <p:cNvGrpSpPr>
            <a:grpSpLocks/>
          </p:cNvGrpSpPr>
          <p:nvPr/>
        </p:nvGrpSpPr>
        <p:grpSpPr bwMode="auto">
          <a:xfrm>
            <a:off x="927100" y="4273550"/>
            <a:ext cx="1930400" cy="1146175"/>
            <a:chOff x="5927747" y="1744658"/>
            <a:chExt cx="1331807" cy="1146176"/>
          </a:xfrm>
        </p:grpSpPr>
        <p:grpSp>
          <p:nvGrpSpPr>
            <p:cNvPr id="19471" name="Group 30"/>
            <p:cNvGrpSpPr>
              <a:grpSpLocks/>
            </p:cNvGrpSpPr>
            <p:nvPr/>
          </p:nvGrpSpPr>
          <p:grpSpPr bwMode="auto">
            <a:xfrm>
              <a:off x="5927747" y="1744658"/>
              <a:ext cx="1246191" cy="1146176"/>
              <a:chOff x="2516" y="3133"/>
              <a:chExt cx="785" cy="722"/>
            </a:xfrm>
          </p:grpSpPr>
          <p:sp>
            <p:nvSpPr>
              <p:cNvPr id="14354" name="Text Box 31"/>
              <p:cNvSpPr txBox="1">
                <a:spLocks noChangeArrowheads="1"/>
              </p:cNvSpPr>
              <p:nvPr/>
            </p:nvSpPr>
            <p:spPr bwMode="auto">
              <a:xfrm>
                <a:off x="2548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dirty="0">
                    <a:latin typeface="Calibri" pitchFamily="34" charset="0"/>
                    <a:cs typeface="+mj-cs"/>
                  </a:rPr>
                  <a:t>10٫26 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19474" name="Group 32"/>
              <p:cNvGrpSpPr>
                <a:grpSpLocks/>
              </p:cNvGrpSpPr>
              <p:nvPr/>
            </p:nvGrpSpPr>
            <p:grpSpPr bwMode="auto">
              <a:xfrm>
                <a:off x="2516" y="3133"/>
                <a:ext cx="785" cy="713"/>
                <a:chOff x="2516" y="3133"/>
                <a:chExt cx="785" cy="713"/>
              </a:xfrm>
            </p:grpSpPr>
            <p:sp>
              <p:nvSpPr>
                <p:cNvPr id="14356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6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dirty="0">
                      <a:latin typeface="Calibri" pitchFamily="34" charset="0"/>
                      <a:cs typeface="+mj-cs"/>
                    </a:rPr>
                    <a:t>14٫8 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4357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4353" name="Text Box 33"/>
            <p:cNvSpPr txBox="1">
              <a:spLocks noChangeArrowheads="1"/>
            </p:cNvSpPr>
            <p:nvPr/>
          </p:nvSpPr>
          <p:spPr bwMode="auto">
            <a:xfrm>
              <a:off x="6715222" y="2214558"/>
              <a:ext cx="544332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-</a:t>
              </a:r>
              <a:endParaRPr lang="en-US" sz="3600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38" name="Text Box 33"/>
          <p:cNvSpPr txBox="1">
            <a:spLocks noChangeArrowheads="1"/>
          </p:cNvSpPr>
          <p:nvPr/>
        </p:nvSpPr>
        <p:spPr bwMode="auto">
          <a:xfrm>
            <a:off x="928688" y="5416550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6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4٫54 </a:t>
            </a:r>
            <a:endParaRPr lang="en-US" sz="36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6,32+1,46  ش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,78 ش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,89 -0,03 ش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,86  ش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,54 +7,8  ش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8,34  ش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14,8 -10,26  ش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4,45  ش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  <p:bldP spid="29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6"/>
          <p:cNvGrpSpPr>
            <a:grpSpLocks/>
          </p:cNvGrpSpPr>
          <p:nvPr/>
        </p:nvGrpSpPr>
        <p:grpSpPr bwMode="auto">
          <a:xfrm>
            <a:off x="357188" y="642938"/>
            <a:ext cx="8501062" cy="6072187"/>
            <a:chOff x="642910" y="928670"/>
            <a:chExt cx="7715305" cy="4857783"/>
          </a:xfrm>
        </p:grpSpPr>
        <p:sp>
          <p:nvSpPr>
            <p:cNvPr id="23" name="Flowchart: Terminator 43"/>
            <p:cNvSpPr/>
            <p:nvPr/>
          </p:nvSpPr>
          <p:spPr>
            <a:xfrm rot="5400000">
              <a:off x="2357423" y="-785843"/>
              <a:ext cx="4286279" cy="7715305"/>
            </a:xfrm>
            <a:prstGeom prst="flowChartTerminator">
              <a:avLst/>
            </a:prstGeom>
            <a:solidFill>
              <a:srgbClr val="990099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4" name="Flowchart: Terminator 4"/>
            <p:cNvSpPr/>
            <p:nvPr/>
          </p:nvSpPr>
          <p:spPr>
            <a:xfrm rot="5400000">
              <a:off x="2357423" y="-214339"/>
              <a:ext cx="4286279" cy="7715305"/>
            </a:xfrm>
            <a:prstGeom prst="flowChartTerminator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5" name="Flowchart: Terminator 3"/>
            <p:cNvSpPr/>
            <p:nvPr/>
          </p:nvSpPr>
          <p:spPr>
            <a:xfrm rot="5400000">
              <a:off x="2357422" y="-500091"/>
              <a:ext cx="4286280" cy="7715305"/>
            </a:xfrm>
            <a:prstGeom prst="flowChartTerminato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7500958" y="1785926"/>
            <a:ext cx="876744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5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86188" y="1687513"/>
            <a:ext cx="3214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latin typeface="Calibri" pitchFamily="34" charset="0"/>
                <a:cs typeface="+mj-cs"/>
              </a:rPr>
              <a:t>25 + </a:t>
            </a:r>
            <a:r>
              <a:rPr lang="ar-EG" sz="4800" b="1" dirty="0">
                <a:latin typeface="Calibri" pitchFamily="34" charset="0"/>
                <a:cs typeface="+mj-cs"/>
              </a:rPr>
              <a:t>8٫46</a:t>
            </a:r>
            <a:endParaRPr lang="ar-EG" sz="4800" b="1" dirty="0">
              <a:latin typeface="Calibri" pitchFamily="34" charset="0"/>
              <a:cs typeface="+mj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89250" y="4575175"/>
            <a:ext cx="1754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33٫46 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6" name="Group 78"/>
          <p:cNvGrpSpPr>
            <a:grpSpLocks/>
          </p:cNvGrpSpPr>
          <p:nvPr/>
        </p:nvGrpSpPr>
        <p:grpSpPr bwMode="auto">
          <a:xfrm>
            <a:off x="2857500" y="3357563"/>
            <a:ext cx="1928813" cy="1146175"/>
            <a:chOff x="5929332" y="1744658"/>
            <a:chExt cx="1330222" cy="1146176"/>
          </a:xfrm>
        </p:grpSpPr>
        <p:grpSp>
          <p:nvGrpSpPr>
            <p:cNvPr id="20488" name="Group 30"/>
            <p:cNvGrpSpPr>
              <a:grpSpLocks/>
            </p:cNvGrpSpPr>
            <p:nvPr/>
          </p:nvGrpSpPr>
          <p:grpSpPr bwMode="auto">
            <a:xfrm>
              <a:off x="5929332" y="1744658"/>
              <a:ext cx="1244603" cy="1146176"/>
              <a:chOff x="2517" y="3133"/>
              <a:chExt cx="784" cy="722"/>
            </a:xfrm>
          </p:grpSpPr>
          <p:sp>
            <p:nvSpPr>
              <p:cNvPr id="18" name="Text Box 31"/>
              <p:cNvSpPr txBox="1">
                <a:spLocks noChangeArrowheads="1"/>
              </p:cNvSpPr>
              <p:nvPr/>
            </p:nvSpPr>
            <p:spPr bwMode="auto">
              <a:xfrm>
                <a:off x="2517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8٫46 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20491" name="Group 32"/>
              <p:cNvGrpSpPr>
                <a:grpSpLocks/>
              </p:cNvGrpSpPr>
              <p:nvPr/>
            </p:nvGrpSpPr>
            <p:grpSpPr bwMode="auto">
              <a:xfrm>
                <a:off x="2517" y="3133"/>
                <a:ext cx="784" cy="713"/>
                <a:chOff x="2517" y="3133"/>
                <a:chExt cx="784" cy="713"/>
              </a:xfrm>
            </p:grpSpPr>
            <p:sp>
              <p:nvSpPr>
                <p:cNvPr id="20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25٫00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21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17" name="Text Box 33"/>
            <p:cNvSpPr txBox="1">
              <a:spLocks noChangeArrowheads="1"/>
            </p:cNvSpPr>
            <p:nvPr/>
          </p:nvSpPr>
          <p:spPr bwMode="auto">
            <a:xfrm>
              <a:off x="6715422" y="2214558"/>
              <a:ext cx="544132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+</a:t>
              </a:r>
              <a:endParaRPr lang="en-US" sz="3600" b="1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5 + 8,46  ش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3,46  ش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429250" y="428625"/>
            <a:ext cx="3357563" cy="1643063"/>
            <a:chOff x="5429256" y="357166"/>
            <a:chExt cx="3357586" cy="1643074"/>
          </a:xfrm>
        </p:grpSpPr>
        <p:sp>
          <p:nvSpPr>
            <p:cNvPr id="4" name="Heart 3"/>
            <p:cNvSpPr/>
            <p:nvPr/>
          </p:nvSpPr>
          <p:spPr>
            <a:xfrm>
              <a:off x="5429256" y="357166"/>
              <a:ext cx="3357586" cy="1643074"/>
            </a:xfrm>
            <a:prstGeom prst="plaque">
              <a:avLst/>
            </a:prstGeom>
            <a:gradFill flip="none" rotWithShape="1">
              <a:gsLst>
                <a:gs pos="0">
                  <a:srgbClr val="D60093">
                    <a:shade val="30000"/>
                    <a:satMod val="115000"/>
                  </a:srgbClr>
                </a:gs>
                <a:gs pos="50000">
                  <a:srgbClr val="D60093">
                    <a:shade val="67500"/>
                    <a:satMod val="115000"/>
                  </a:srgbClr>
                </a:gs>
                <a:gs pos="100000">
                  <a:srgbClr val="D60093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857887" y="571482"/>
              <a:ext cx="2500330" cy="1200159"/>
            </a:xfrm>
            <a:prstGeom prst="plaque">
              <a:avLst/>
            </a:prstGeom>
            <a:noFill/>
          </p:spPr>
          <p:txBody>
            <a:bodyPr rtlCol="1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5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j-cs"/>
                </a:rPr>
                <a:t>2 – 4 </a:t>
              </a:r>
            </a:p>
          </p:txBody>
        </p:sp>
      </p:grp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714375" y="3143250"/>
            <a:ext cx="7429500" cy="2212975"/>
            <a:chOff x="1142976" y="3714752"/>
            <a:chExt cx="6000792" cy="2212614"/>
          </a:xfrm>
        </p:grpSpPr>
        <p:sp>
          <p:nvSpPr>
            <p:cNvPr id="6" name="Wave 5"/>
            <p:cNvSpPr/>
            <p:nvPr/>
          </p:nvSpPr>
          <p:spPr>
            <a:xfrm>
              <a:off x="1142976" y="3714752"/>
              <a:ext cx="6000792" cy="1999924"/>
            </a:xfrm>
            <a:prstGeom prst="wave">
              <a:avLst/>
            </a:prstGeom>
            <a:ln w="38100">
              <a:solidFill>
                <a:srgbClr val="00CC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053" name="TextBox 2"/>
            <p:cNvSpPr txBox="1">
              <a:spLocks noChangeArrowheads="1"/>
            </p:cNvSpPr>
            <p:nvPr/>
          </p:nvSpPr>
          <p:spPr bwMode="auto">
            <a:xfrm>
              <a:off x="1571238" y="4357585"/>
              <a:ext cx="5144269" cy="1569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defRPr/>
              </a:pPr>
              <a:r>
                <a:rPr lang="ar-EG" sz="4800" b="1" dirty="0">
                  <a:latin typeface="Calibri" pitchFamily="34" charset="0"/>
                  <a:cs typeface="+mj-cs"/>
                </a:rPr>
                <a:t>جمع الكسور العشرية وطرحُها</a:t>
              </a: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درس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جمع الكسور العشرية وطرحُه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6"/>
          <p:cNvGrpSpPr>
            <a:grpSpLocks/>
          </p:cNvGrpSpPr>
          <p:nvPr/>
        </p:nvGrpSpPr>
        <p:grpSpPr bwMode="auto">
          <a:xfrm>
            <a:off x="357188" y="642938"/>
            <a:ext cx="8501062" cy="6072187"/>
            <a:chOff x="642910" y="928670"/>
            <a:chExt cx="7715305" cy="4857783"/>
          </a:xfrm>
        </p:grpSpPr>
        <p:sp>
          <p:nvSpPr>
            <p:cNvPr id="17" name="Flowchart: Terminator 43"/>
            <p:cNvSpPr/>
            <p:nvPr/>
          </p:nvSpPr>
          <p:spPr>
            <a:xfrm rot="5400000">
              <a:off x="2357423" y="-785843"/>
              <a:ext cx="4286279" cy="7715305"/>
            </a:xfrm>
            <a:prstGeom prst="flowChartTerminator">
              <a:avLst/>
            </a:prstGeom>
            <a:solidFill>
              <a:srgbClr val="990099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8" name="Flowchart: Terminator 4"/>
            <p:cNvSpPr/>
            <p:nvPr/>
          </p:nvSpPr>
          <p:spPr>
            <a:xfrm rot="5400000">
              <a:off x="2357423" y="-214339"/>
              <a:ext cx="4286279" cy="7715305"/>
            </a:xfrm>
            <a:prstGeom prst="flowChartTerminator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9" name="Flowchart: Terminator 3"/>
            <p:cNvSpPr/>
            <p:nvPr/>
          </p:nvSpPr>
          <p:spPr>
            <a:xfrm rot="5400000">
              <a:off x="2357422" y="-500091"/>
              <a:ext cx="4286280" cy="7715305"/>
            </a:xfrm>
            <a:prstGeom prst="flowChartTerminato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6" name="Rounded Rectangle 4"/>
          <p:cNvSpPr/>
          <p:nvPr/>
        </p:nvSpPr>
        <p:spPr>
          <a:xfrm>
            <a:off x="7500958" y="1812904"/>
            <a:ext cx="876744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6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709988" y="1812925"/>
            <a:ext cx="34337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latin typeface="Calibri" pitchFamily="34" charset="0"/>
                <a:cs typeface="+mj-cs"/>
              </a:rPr>
              <a:t>6٫75 </a:t>
            </a:r>
            <a:r>
              <a:rPr lang="ar-EG" sz="4800" b="1" dirty="0">
                <a:latin typeface="Calibri" pitchFamily="34" charset="0"/>
                <a:cs typeface="+mj-cs"/>
              </a:rPr>
              <a:t>– </a:t>
            </a:r>
            <a:r>
              <a:rPr lang="ar-EG" sz="4800" b="1" dirty="0">
                <a:latin typeface="Calibri" pitchFamily="34" charset="0"/>
                <a:cs typeface="+mj-cs"/>
              </a:rPr>
              <a:t>1٫2</a:t>
            </a:r>
            <a:endParaRPr lang="ar-EG" sz="4800" b="1" dirty="0">
              <a:latin typeface="Calibri" pitchFamily="34" charset="0"/>
              <a:cs typeface="+mj-cs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000250" y="4314825"/>
            <a:ext cx="17541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5٫55 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2214563" y="3143250"/>
            <a:ext cx="1928812" cy="1146175"/>
            <a:chOff x="5929332" y="1744658"/>
            <a:chExt cx="1330222" cy="1146176"/>
          </a:xfrm>
        </p:grpSpPr>
        <p:grpSp>
          <p:nvGrpSpPr>
            <p:cNvPr id="21512" name="Group 30"/>
            <p:cNvGrpSpPr>
              <a:grpSpLocks/>
            </p:cNvGrpSpPr>
            <p:nvPr/>
          </p:nvGrpSpPr>
          <p:grpSpPr bwMode="auto">
            <a:xfrm>
              <a:off x="5929332" y="1744658"/>
              <a:ext cx="1244603" cy="1146176"/>
              <a:chOff x="2517" y="3133"/>
              <a:chExt cx="784" cy="722"/>
            </a:xfrm>
          </p:grpSpPr>
          <p:sp>
            <p:nvSpPr>
              <p:cNvPr id="12" name="Text Box 31"/>
              <p:cNvSpPr txBox="1">
                <a:spLocks noChangeArrowheads="1"/>
              </p:cNvSpPr>
              <p:nvPr/>
            </p:nvSpPr>
            <p:spPr bwMode="auto">
              <a:xfrm>
                <a:off x="2517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1٫20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21515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782" cy="713"/>
                <a:chOff x="2519" y="3133"/>
                <a:chExt cx="782" cy="713"/>
              </a:xfrm>
            </p:grpSpPr>
            <p:sp>
              <p:nvSpPr>
                <p:cNvPr id="14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4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6٫75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5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11" name="Text Box 33"/>
            <p:cNvSpPr txBox="1">
              <a:spLocks noChangeArrowheads="1"/>
            </p:cNvSpPr>
            <p:nvPr/>
          </p:nvSpPr>
          <p:spPr bwMode="auto">
            <a:xfrm>
              <a:off x="6715422" y="2214558"/>
              <a:ext cx="544132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 dirty="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-</a:t>
              </a:r>
              <a:endParaRPr lang="en-US" sz="3600" b="1" dirty="0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6,75 –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5,55  ش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>
            <a:grpSpLocks/>
          </p:cNvGrpSpPr>
          <p:nvPr/>
        </p:nvGrpSpPr>
        <p:grpSpPr bwMode="auto">
          <a:xfrm>
            <a:off x="357188" y="642938"/>
            <a:ext cx="8501062" cy="6072187"/>
            <a:chOff x="642910" y="928670"/>
            <a:chExt cx="7715305" cy="4857783"/>
          </a:xfrm>
        </p:grpSpPr>
        <p:sp>
          <p:nvSpPr>
            <p:cNvPr id="18" name="Flowchart: Terminator 43"/>
            <p:cNvSpPr/>
            <p:nvPr/>
          </p:nvSpPr>
          <p:spPr>
            <a:xfrm rot="5400000">
              <a:off x="2357423" y="-785843"/>
              <a:ext cx="4286279" cy="7715305"/>
            </a:xfrm>
            <a:prstGeom prst="flowChartTerminator">
              <a:avLst/>
            </a:prstGeom>
            <a:solidFill>
              <a:srgbClr val="990099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9" name="Flowchart: Terminator 4"/>
            <p:cNvSpPr/>
            <p:nvPr/>
          </p:nvSpPr>
          <p:spPr>
            <a:xfrm rot="5400000">
              <a:off x="2357423" y="-214339"/>
              <a:ext cx="4286279" cy="7715305"/>
            </a:xfrm>
            <a:prstGeom prst="flowChartTerminator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0" name="Flowchart: Terminator 3"/>
            <p:cNvSpPr/>
            <p:nvPr/>
          </p:nvSpPr>
          <p:spPr>
            <a:xfrm rot="5400000">
              <a:off x="2357422" y="-500091"/>
              <a:ext cx="4286280" cy="7715305"/>
            </a:xfrm>
            <a:prstGeom prst="flowChartTerminato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6" name="Rounded Rectangle 7"/>
          <p:cNvSpPr/>
          <p:nvPr/>
        </p:nvSpPr>
        <p:spPr>
          <a:xfrm>
            <a:off x="7429520" y="2000240"/>
            <a:ext cx="876744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7</a:t>
            </a: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2903538" y="1928813"/>
            <a:ext cx="43830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latin typeface="Calibri" pitchFamily="34" charset="0"/>
                <a:cs typeface="+mj-cs"/>
              </a:rPr>
              <a:t>19٫21 </a:t>
            </a:r>
            <a:r>
              <a:rPr lang="ar-EG" sz="4800" b="1" dirty="0">
                <a:latin typeface="Calibri" pitchFamily="34" charset="0"/>
                <a:cs typeface="+mj-cs"/>
              </a:rPr>
              <a:t>– </a:t>
            </a:r>
            <a:r>
              <a:rPr lang="ar-EG" sz="4800" b="1" dirty="0">
                <a:latin typeface="Calibri" pitchFamily="34" charset="0"/>
                <a:cs typeface="+mj-cs"/>
              </a:rPr>
              <a:t>11٫03</a:t>
            </a:r>
            <a:endParaRPr lang="ar-EG" sz="4800" b="1" dirty="0">
              <a:latin typeface="Calibri" pitchFamily="34" charset="0"/>
              <a:cs typeface="+mj-cs"/>
            </a:endParaRP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2143125" y="3571875"/>
            <a:ext cx="1968500" cy="1146175"/>
            <a:chOff x="5902346" y="1744658"/>
            <a:chExt cx="1357208" cy="1146176"/>
          </a:xfrm>
        </p:grpSpPr>
        <p:grpSp>
          <p:nvGrpSpPr>
            <p:cNvPr id="22536" name="Group 30"/>
            <p:cNvGrpSpPr>
              <a:grpSpLocks/>
            </p:cNvGrpSpPr>
            <p:nvPr/>
          </p:nvGrpSpPr>
          <p:grpSpPr bwMode="auto">
            <a:xfrm>
              <a:off x="5902346" y="1744658"/>
              <a:ext cx="1271591" cy="1146176"/>
              <a:chOff x="2500" y="3133"/>
              <a:chExt cx="801" cy="722"/>
            </a:xfrm>
          </p:grpSpPr>
          <p:sp>
            <p:nvSpPr>
              <p:cNvPr id="12" name="Text Box 31"/>
              <p:cNvSpPr txBox="1">
                <a:spLocks noChangeArrowheads="1"/>
              </p:cNvSpPr>
              <p:nvPr/>
            </p:nvSpPr>
            <p:spPr bwMode="auto">
              <a:xfrm>
                <a:off x="2500" y="3448"/>
                <a:ext cx="639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11٫03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22539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782" cy="713"/>
                <a:chOff x="2519" y="3133"/>
                <a:chExt cx="782" cy="713"/>
              </a:xfrm>
            </p:grpSpPr>
            <p:sp>
              <p:nvSpPr>
                <p:cNvPr id="14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48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19٫21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5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11" name="Text Box 33"/>
            <p:cNvSpPr txBox="1">
              <a:spLocks noChangeArrowheads="1"/>
            </p:cNvSpPr>
            <p:nvPr/>
          </p:nvSpPr>
          <p:spPr bwMode="auto">
            <a:xfrm>
              <a:off x="6715577" y="2214558"/>
              <a:ext cx="543977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 dirty="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-</a:t>
              </a:r>
              <a:endParaRPr lang="en-US" sz="3600" b="1" dirty="0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889125" y="4743450"/>
            <a:ext cx="17541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8٫18 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9,21 – 11,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8,18  ش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6"/>
          <p:cNvGrpSpPr>
            <a:grpSpLocks/>
          </p:cNvGrpSpPr>
          <p:nvPr/>
        </p:nvGrpSpPr>
        <p:grpSpPr bwMode="auto">
          <a:xfrm>
            <a:off x="357188" y="642938"/>
            <a:ext cx="8501062" cy="6072187"/>
            <a:chOff x="642910" y="928670"/>
            <a:chExt cx="7715305" cy="4857783"/>
          </a:xfrm>
        </p:grpSpPr>
        <p:sp>
          <p:nvSpPr>
            <p:cNvPr id="23" name="Flowchart: Terminator 43"/>
            <p:cNvSpPr/>
            <p:nvPr/>
          </p:nvSpPr>
          <p:spPr>
            <a:xfrm rot="5400000">
              <a:off x="2357423" y="-785843"/>
              <a:ext cx="4286279" cy="7715305"/>
            </a:xfrm>
            <a:prstGeom prst="flowChartTerminator">
              <a:avLst/>
            </a:prstGeom>
            <a:solidFill>
              <a:srgbClr val="990099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4" name="Flowchart: Terminator 4"/>
            <p:cNvSpPr/>
            <p:nvPr/>
          </p:nvSpPr>
          <p:spPr>
            <a:xfrm rot="5400000">
              <a:off x="2357423" y="-214339"/>
              <a:ext cx="4286279" cy="7715305"/>
            </a:xfrm>
            <a:prstGeom prst="flowChartTerminator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5" name="Flowchart: Terminator 3"/>
            <p:cNvSpPr/>
            <p:nvPr/>
          </p:nvSpPr>
          <p:spPr>
            <a:xfrm rot="5400000">
              <a:off x="2357422" y="-500091"/>
              <a:ext cx="4286280" cy="7715305"/>
            </a:xfrm>
            <a:prstGeom prst="flowChartTerminato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7500958" y="2027217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28938" y="2027238"/>
            <a:ext cx="4000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800" b="1">
                <a:latin typeface="Calibri" pitchFamily="34" charset="0"/>
                <a:cs typeface="Traditional Arabic" pitchFamily="18" charset="-78"/>
              </a:rPr>
              <a:t>3٫008 + 1٫64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85938" y="4598988"/>
            <a:ext cx="1714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800" b="1">
                <a:solidFill>
                  <a:srgbClr val="0000FF"/>
                </a:solidFill>
                <a:latin typeface="Calibri" pitchFamily="34" charset="0"/>
                <a:cs typeface="Traditional Arabic" pitchFamily="18" charset="-78"/>
              </a:rPr>
              <a:t>4٫648 </a:t>
            </a:r>
          </a:p>
        </p:txBody>
      </p:sp>
      <p:grpSp>
        <p:nvGrpSpPr>
          <p:cNvPr id="6" name="Group 78"/>
          <p:cNvGrpSpPr>
            <a:grpSpLocks/>
          </p:cNvGrpSpPr>
          <p:nvPr/>
        </p:nvGrpSpPr>
        <p:grpSpPr bwMode="auto">
          <a:xfrm>
            <a:off x="1928813" y="3381375"/>
            <a:ext cx="1995487" cy="1146175"/>
            <a:chOff x="5883296" y="1744658"/>
            <a:chExt cx="1376258" cy="1146176"/>
          </a:xfrm>
        </p:grpSpPr>
        <p:grpSp>
          <p:nvGrpSpPr>
            <p:cNvPr id="23560" name="Group 30"/>
            <p:cNvGrpSpPr>
              <a:grpSpLocks/>
            </p:cNvGrpSpPr>
            <p:nvPr/>
          </p:nvGrpSpPr>
          <p:grpSpPr bwMode="auto">
            <a:xfrm>
              <a:off x="5883296" y="1744658"/>
              <a:ext cx="1290641" cy="1146176"/>
              <a:chOff x="2488" y="3133"/>
              <a:chExt cx="813" cy="722"/>
            </a:xfrm>
          </p:grpSpPr>
          <p:sp>
            <p:nvSpPr>
              <p:cNvPr id="18" name="Text Box 31"/>
              <p:cNvSpPr txBox="1">
                <a:spLocks noChangeArrowheads="1"/>
              </p:cNvSpPr>
              <p:nvPr/>
            </p:nvSpPr>
            <p:spPr bwMode="auto">
              <a:xfrm>
                <a:off x="2488" y="3448"/>
                <a:ext cx="651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1٫640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23563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782" cy="713"/>
                <a:chOff x="2519" y="3133"/>
                <a:chExt cx="782" cy="713"/>
              </a:xfrm>
            </p:grpSpPr>
            <p:sp>
              <p:nvSpPr>
                <p:cNvPr id="20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4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3٫008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21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17" name="Text Box 33"/>
            <p:cNvSpPr txBox="1">
              <a:spLocks noChangeArrowheads="1"/>
            </p:cNvSpPr>
            <p:nvPr/>
          </p:nvSpPr>
          <p:spPr bwMode="auto">
            <a:xfrm>
              <a:off x="6715401" y="2214558"/>
              <a:ext cx="544153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 dirty="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+</a:t>
              </a:r>
              <a:endParaRPr lang="en-US" sz="3600" b="1" dirty="0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,008 + 1,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4,6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6"/>
          <p:cNvGrpSpPr>
            <a:grpSpLocks/>
          </p:cNvGrpSpPr>
          <p:nvPr/>
        </p:nvGrpSpPr>
        <p:grpSpPr bwMode="auto">
          <a:xfrm>
            <a:off x="357188" y="642938"/>
            <a:ext cx="8501062" cy="6072187"/>
            <a:chOff x="642910" y="928670"/>
            <a:chExt cx="7715305" cy="4857783"/>
          </a:xfrm>
        </p:grpSpPr>
        <p:sp>
          <p:nvSpPr>
            <p:cNvPr id="17" name="Flowchart: Terminator 43"/>
            <p:cNvSpPr/>
            <p:nvPr/>
          </p:nvSpPr>
          <p:spPr>
            <a:xfrm rot="5400000">
              <a:off x="2357423" y="-785843"/>
              <a:ext cx="4286279" cy="7715305"/>
            </a:xfrm>
            <a:prstGeom prst="flowChartTerminator">
              <a:avLst/>
            </a:prstGeom>
            <a:solidFill>
              <a:srgbClr val="990099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8" name="Flowchart: Terminator 4"/>
            <p:cNvSpPr/>
            <p:nvPr/>
          </p:nvSpPr>
          <p:spPr>
            <a:xfrm rot="5400000">
              <a:off x="2357423" y="-214339"/>
              <a:ext cx="4286279" cy="7715305"/>
            </a:xfrm>
            <a:prstGeom prst="flowChartTerminator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9" name="Flowchart: Terminator 3"/>
            <p:cNvSpPr/>
            <p:nvPr/>
          </p:nvSpPr>
          <p:spPr>
            <a:xfrm rot="5400000">
              <a:off x="2357422" y="-500091"/>
              <a:ext cx="4286280" cy="7715305"/>
            </a:xfrm>
            <a:prstGeom prst="flowChartTerminato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6" name="Rounded Rectangle 4"/>
          <p:cNvSpPr/>
          <p:nvPr/>
        </p:nvSpPr>
        <p:spPr>
          <a:xfrm>
            <a:off x="7572396" y="2071678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714750" y="1955800"/>
            <a:ext cx="33575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800" b="1">
                <a:latin typeface="Calibri" pitchFamily="34" charset="0"/>
                <a:cs typeface="Traditional Arabic" pitchFamily="18" charset="-78"/>
              </a:rPr>
              <a:t>8٫9 – 0٫15</a:t>
            </a: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1790700" y="3236913"/>
            <a:ext cx="1924050" cy="1146175"/>
            <a:chOff x="5932507" y="1744658"/>
            <a:chExt cx="1327047" cy="1146176"/>
          </a:xfrm>
        </p:grpSpPr>
        <p:grpSp>
          <p:nvGrpSpPr>
            <p:cNvPr id="24584" name="Group 30"/>
            <p:cNvGrpSpPr>
              <a:grpSpLocks/>
            </p:cNvGrpSpPr>
            <p:nvPr/>
          </p:nvGrpSpPr>
          <p:grpSpPr bwMode="auto">
            <a:xfrm>
              <a:off x="5932507" y="1744658"/>
              <a:ext cx="1241428" cy="1146176"/>
              <a:chOff x="2519" y="3133"/>
              <a:chExt cx="782" cy="722"/>
            </a:xfrm>
          </p:grpSpPr>
          <p:sp>
            <p:nvSpPr>
              <p:cNvPr id="11" name="Text Box 31"/>
              <p:cNvSpPr txBox="1">
                <a:spLocks noChangeArrowheads="1"/>
              </p:cNvSpPr>
              <p:nvPr/>
            </p:nvSpPr>
            <p:spPr bwMode="auto">
              <a:xfrm>
                <a:off x="2553" y="3448"/>
                <a:ext cx="586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0٫15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24587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782" cy="713"/>
                <a:chOff x="2519" y="3133"/>
                <a:chExt cx="782" cy="713"/>
              </a:xfrm>
            </p:grpSpPr>
            <p:sp>
              <p:nvSpPr>
                <p:cNvPr id="13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609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8٫90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4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10" name="Text Box 33"/>
            <p:cNvSpPr txBox="1">
              <a:spLocks noChangeArrowheads="1"/>
            </p:cNvSpPr>
            <p:nvPr/>
          </p:nvSpPr>
          <p:spPr bwMode="auto">
            <a:xfrm>
              <a:off x="6715377" y="2214558"/>
              <a:ext cx="54417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 dirty="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-</a:t>
              </a:r>
              <a:endParaRPr lang="en-US" sz="3600" b="1" dirty="0">
                <a:solidFill>
                  <a:srgbClr val="0000FF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500188" y="4525963"/>
            <a:ext cx="17145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800" b="1">
                <a:solidFill>
                  <a:srgbClr val="0000FF"/>
                </a:solidFill>
                <a:latin typeface="Calibri" pitchFamily="34" charset="0"/>
                <a:cs typeface="Traditional Arabic" pitchFamily="18" charset="-78"/>
              </a:rPr>
              <a:t>8٫75 </a:t>
            </a: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8,9 – 0,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8,7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6"/>
          <p:cNvGrpSpPr>
            <a:grpSpLocks/>
          </p:cNvGrpSpPr>
          <p:nvPr/>
        </p:nvGrpSpPr>
        <p:grpSpPr bwMode="auto">
          <a:xfrm>
            <a:off x="357188" y="642938"/>
            <a:ext cx="8501062" cy="6072187"/>
            <a:chOff x="642910" y="928670"/>
            <a:chExt cx="7715305" cy="4857783"/>
          </a:xfrm>
        </p:grpSpPr>
        <p:sp>
          <p:nvSpPr>
            <p:cNvPr id="17" name="Flowchart: Terminator 43"/>
            <p:cNvSpPr/>
            <p:nvPr/>
          </p:nvSpPr>
          <p:spPr>
            <a:xfrm rot="5400000">
              <a:off x="2357423" y="-785843"/>
              <a:ext cx="4286279" cy="7715305"/>
            </a:xfrm>
            <a:prstGeom prst="flowChartTerminator">
              <a:avLst/>
            </a:prstGeom>
            <a:solidFill>
              <a:srgbClr val="990099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8" name="Flowchart: Terminator 4"/>
            <p:cNvSpPr/>
            <p:nvPr/>
          </p:nvSpPr>
          <p:spPr>
            <a:xfrm rot="5400000">
              <a:off x="2357423" y="-214339"/>
              <a:ext cx="4286279" cy="7715305"/>
            </a:xfrm>
            <a:prstGeom prst="flowChartTerminator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9" name="Flowchart: Terminator 3"/>
            <p:cNvSpPr/>
            <p:nvPr/>
          </p:nvSpPr>
          <p:spPr>
            <a:xfrm rot="5400000">
              <a:off x="2357422" y="-500091"/>
              <a:ext cx="4286280" cy="7715305"/>
            </a:xfrm>
            <a:prstGeom prst="flowChartTerminato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6" name="Rounded Rectangle 7"/>
          <p:cNvSpPr/>
          <p:nvPr/>
        </p:nvSpPr>
        <p:spPr>
          <a:xfrm>
            <a:off x="7500958" y="2143116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3286125" y="2000250"/>
            <a:ext cx="3929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800" b="1">
                <a:latin typeface="Calibri" pitchFamily="34" charset="0"/>
                <a:cs typeface="Traditional Arabic" pitchFamily="18" charset="-78"/>
              </a:rPr>
              <a:t>42٫2 + 7٫169</a:t>
            </a: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714500" y="4525963"/>
            <a:ext cx="20002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800" b="1">
                <a:solidFill>
                  <a:srgbClr val="0000FF"/>
                </a:solidFill>
                <a:latin typeface="Calibri" pitchFamily="34" charset="0"/>
                <a:cs typeface="Traditional Arabic" pitchFamily="18" charset="-78"/>
              </a:rPr>
              <a:t>49٫269</a:t>
            </a: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1141413" y="3211513"/>
            <a:ext cx="2501900" cy="1146175"/>
            <a:chOff x="5892821" y="1744658"/>
            <a:chExt cx="1366733" cy="1146176"/>
          </a:xfrm>
        </p:grpSpPr>
        <p:grpSp>
          <p:nvGrpSpPr>
            <p:cNvPr id="25608" name="Group 30"/>
            <p:cNvGrpSpPr>
              <a:grpSpLocks/>
            </p:cNvGrpSpPr>
            <p:nvPr/>
          </p:nvGrpSpPr>
          <p:grpSpPr bwMode="auto">
            <a:xfrm>
              <a:off x="5892821" y="1744658"/>
              <a:ext cx="1281116" cy="1146176"/>
              <a:chOff x="2494" y="3133"/>
              <a:chExt cx="807" cy="722"/>
            </a:xfrm>
          </p:grpSpPr>
          <p:sp>
            <p:nvSpPr>
              <p:cNvPr id="12" name="Text Box 31"/>
              <p:cNvSpPr txBox="1">
                <a:spLocks noChangeArrowheads="1"/>
              </p:cNvSpPr>
              <p:nvPr/>
            </p:nvSpPr>
            <p:spPr bwMode="auto">
              <a:xfrm>
                <a:off x="2553" y="3448"/>
                <a:ext cx="586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7٫169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25611" name="Group 32"/>
              <p:cNvGrpSpPr>
                <a:grpSpLocks/>
              </p:cNvGrpSpPr>
              <p:nvPr/>
            </p:nvGrpSpPr>
            <p:grpSpPr bwMode="auto">
              <a:xfrm>
                <a:off x="2494" y="3133"/>
                <a:ext cx="807" cy="713"/>
                <a:chOff x="2494" y="3133"/>
                <a:chExt cx="807" cy="713"/>
              </a:xfrm>
            </p:grpSpPr>
            <p:sp>
              <p:nvSpPr>
                <p:cNvPr id="14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494" y="3133"/>
                  <a:ext cx="769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  </a:t>
                  </a:r>
                  <a:r>
                    <a:rPr lang="ar-EG" sz="3600" b="1" dirty="0">
                      <a:latin typeface="Calibri" pitchFamily="34" charset="0"/>
                      <a:cs typeface="+mj-cs"/>
                    </a:rPr>
                    <a:t>42٫200  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5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11" name="Text Box 33"/>
            <p:cNvSpPr txBox="1">
              <a:spLocks noChangeArrowheads="1"/>
            </p:cNvSpPr>
            <p:nvPr/>
          </p:nvSpPr>
          <p:spPr bwMode="auto">
            <a:xfrm>
              <a:off x="6715809" y="2214558"/>
              <a:ext cx="543745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 dirty="0">
                  <a:latin typeface="Calibri" pitchFamily="34" charset="0"/>
                  <a:cs typeface="+mj-cs"/>
                </a:rPr>
                <a:t>+</a:t>
              </a:r>
              <a:endParaRPr lang="en-US" sz="3600" b="1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2,2 + 7,16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49,36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14313" y="484188"/>
            <a:ext cx="8715375" cy="5802312"/>
            <a:chOff x="214282" y="483400"/>
            <a:chExt cx="8715436" cy="5803120"/>
          </a:xfrm>
        </p:grpSpPr>
        <p:grpSp>
          <p:nvGrpSpPr>
            <p:cNvPr id="26654" name="Group 5"/>
            <p:cNvGrpSpPr>
              <a:grpSpLocks/>
            </p:cNvGrpSpPr>
            <p:nvPr/>
          </p:nvGrpSpPr>
          <p:grpSpPr bwMode="auto">
            <a:xfrm>
              <a:off x="214282" y="483400"/>
              <a:ext cx="8715436" cy="5803120"/>
              <a:chOff x="-105248" y="483400"/>
              <a:chExt cx="9001188" cy="5891200"/>
            </a:xfrm>
          </p:grpSpPr>
          <p:sp>
            <p:nvSpPr>
              <p:cNvPr id="7" name="Wave 6"/>
              <p:cNvSpPr/>
              <p:nvPr/>
            </p:nvSpPr>
            <p:spPr>
              <a:xfrm rot="1380786">
                <a:off x="-105248" y="5160154"/>
                <a:ext cx="1428760" cy="1214446"/>
              </a:xfrm>
              <a:prstGeom prst="wave">
                <a:avLst>
                  <a:gd name="adj1" fmla="val 12500"/>
                  <a:gd name="adj2" fmla="val -10000"/>
                </a:avLst>
              </a:prstGeom>
              <a:solidFill>
                <a:srgbClr val="990099"/>
              </a:solidFill>
              <a:ln w="57150">
                <a:solidFill>
                  <a:schemeClr val="tx1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8" name="Wave 7"/>
              <p:cNvSpPr/>
              <p:nvPr/>
            </p:nvSpPr>
            <p:spPr>
              <a:xfrm rot="1380786">
                <a:off x="7467180" y="483400"/>
                <a:ext cx="1428760" cy="1214446"/>
              </a:xfrm>
              <a:prstGeom prst="wave">
                <a:avLst>
                  <a:gd name="adj1" fmla="val 12500"/>
                  <a:gd name="adj2" fmla="val -10000"/>
                </a:avLst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57150">
                <a:solidFill>
                  <a:schemeClr val="tx1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9" name="Snip Diagonal Corner Rectangle 8"/>
              <p:cNvSpPr/>
              <p:nvPr/>
            </p:nvSpPr>
            <p:spPr>
              <a:xfrm>
                <a:off x="214282" y="642918"/>
                <a:ext cx="8358246" cy="5500726"/>
              </a:xfrm>
              <a:prstGeom prst="snip2DiagRect">
                <a:avLst/>
              </a:prstGeom>
              <a:solidFill>
                <a:schemeClr val="bg1"/>
              </a:solidFill>
              <a:ln w="76200">
                <a:solidFill>
                  <a:srgbClr val="9900FF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</p:grpSp>
        <p:sp>
          <p:nvSpPr>
            <p:cNvPr id="17415" name="TextBox 2"/>
            <p:cNvSpPr txBox="1">
              <a:spLocks noChangeArrowheads="1"/>
            </p:cNvSpPr>
            <p:nvPr/>
          </p:nvSpPr>
          <p:spPr bwMode="auto">
            <a:xfrm>
              <a:off x="1428727" y="1213752"/>
              <a:ext cx="5857916" cy="2556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ar-EG" sz="4000" b="1" dirty="0">
                  <a:latin typeface="Calibri" pitchFamily="34" charset="0"/>
                  <a:cs typeface="+mj-cs"/>
                </a:rPr>
                <a:t>اشترت أسماء مقلمة ولعبة إلكترونية وبطارية للعبة. استعمل الجدول المجاور لإيجاد مجموع ما دفعته.</a:t>
              </a: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7715272" y="1643050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 cstate="print"/>
          <a:srcRect r="49457"/>
          <a:stretch>
            <a:fillRect/>
          </a:stretch>
        </p:blipFill>
        <p:spPr bwMode="auto">
          <a:xfrm>
            <a:off x="5214938" y="4000500"/>
            <a:ext cx="2214562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1142972" y="3357563"/>
          <a:ext cx="4071966" cy="2643208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1702730"/>
                <a:gridCol w="2369236"/>
              </a:tblGrid>
              <a:tr h="660802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660802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660802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660802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3500438" y="3286125"/>
            <a:ext cx="160178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FF00"/>
                </a:solidFill>
                <a:latin typeface="Calibri" pitchFamily="34" charset="0"/>
                <a:cs typeface="+mj-cs"/>
              </a:rPr>
              <a:t>الصنف</a:t>
            </a:r>
            <a:endParaRPr lang="ar-EG" sz="2800" b="1" dirty="0">
              <a:solidFill>
                <a:srgbClr val="FFFF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3857625" y="4013200"/>
            <a:ext cx="1225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اللعبة</a:t>
            </a: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3357563" y="4656138"/>
            <a:ext cx="17256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البطارية</a:t>
            </a: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3857625" y="5408613"/>
            <a:ext cx="1225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المقلمة</a:t>
            </a: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917575" y="4013200"/>
            <a:ext cx="2379663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14٫95</a:t>
            </a: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989013" y="4656138"/>
            <a:ext cx="230663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200" b="1">
                <a:solidFill>
                  <a:srgbClr val="FF0000"/>
                </a:solidFill>
                <a:latin typeface="Calibri" pitchFamily="34" charset="0"/>
              </a:rPr>
              <a:t>10٫50</a:t>
            </a:r>
            <a:endParaRPr lang="ar-EG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1060450" y="5403850"/>
            <a:ext cx="22352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</a:rPr>
              <a:t>12٫75</a:t>
            </a:r>
            <a:endParaRPr lang="ar-EG" sz="2800" b="1" dirty="0">
              <a:solidFill>
                <a:srgbClr val="FF0000"/>
              </a:solidFill>
              <a:latin typeface="Calibri" pitchFamily="34" charset="0"/>
            </a:endParaRPr>
          </a:p>
          <a:p>
            <a:pPr algn="r" rtl="1">
              <a:defRPr/>
            </a:pP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857250" y="3357563"/>
            <a:ext cx="2428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FF00"/>
                </a:solidFill>
                <a:latin typeface="Calibri" pitchFamily="34" charset="0"/>
                <a:cs typeface="+mj-cs"/>
              </a:rPr>
              <a:t>الثمن (بالريال)</a:t>
            </a:r>
            <a:endParaRPr lang="ar-EG" sz="2800" b="1" dirty="0">
              <a:solidFill>
                <a:srgbClr val="FFFF00"/>
              </a:solidFill>
              <a:latin typeface="Calibri" pitchFamily="34" charset="0"/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اشترت أسماء مقلمة ولعبة إلكترونية وبطارية للعب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الصن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اللعب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الثمن بالريال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14,95 ش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البطاري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10,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المقلم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12,75 ش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14313" y="484188"/>
            <a:ext cx="8715375" cy="5802312"/>
            <a:chOff x="214282" y="483400"/>
            <a:chExt cx="8715436" cy="5803120"/>
          </a:xfrm>
        </p:grpSpPr>
        <p:grpSp>
          <p:nvGrpSpPr>
            <p:cNvPr id="27669" name="Group 5"/>
            <p:cNvGrpSpPr>
              <a:grpSpLocks/>
            </p:cNvGrpSpPr>
            <p:nvPr/>
          </p:nvGrpSpPr>
          <p:grpSpPr bwMode="auto">
            <a:xfrm>
              <a:off x="214282" y="483400"/>
              <a:ext cx="8715436" cy="5803120"/>
              <a:chOff x="-105248" y="483400"/>
              <a:chExt cx="9001188" cy="5891200"/>
            </a:xfrm>
          </p:grpSpPr>
          <p:sp>
            <p:nvSpPr>
              <p:cNvPr id="7" name="Wave 6"/>
              <p:cNvSpPr/>
              <p:nvPr/>
            </p:nvSpPr>
            <p:spPr>
              <a:xfrm rot="1380786">
                <a:off x="-105248" y="5160154"/>
                <a:ext cx="1428760" cy="1214446"/>
              </a:xfrm>
              <a:prstGeom prst="wave">
                <a:avLst>
                  <a:gd name="adj1" fmla="val 12500"/>
                  <a:gd name="adj2" fmla="val -10000"/>
                </a:avLst>
              </a:prstGeom>
              <a:solidFill>
                <a:srgbClr val="990099"/>
              </a:solidFill>
              <a:ln w="57150">
                <a:solidFill>
                  <a:schemeClr val="tx1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8" name="Wave 7"/>
              <p:cNvSpPr/>
              <p:nvPr/>
            </p:nvSpPr>
            <p:spPr>
              <a:xfrm rot="1380786">
                <a:off x="7467180" y="483400"/>
                <a:ext cx="1428760" cy="1214446"/>
              </a:xfrm>
              <a:prstGeom prst="wave">
                <a:avLst>
                  <a:gd name="adj1" fmla="val 12500"/>
                  <a:gd name="adj2" fmla="val -10000"/>
                </a:avLst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57150">
                <a:solidFill>
                  <a:schemeClr val="tx1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9" name="Snip Diagonal Corner Rectangle 8"/>
              <p:cNvSpPr/>
              <p:nvPr/>
            </p:nvSpPr>
            <p:spPr>
              <a:xfrm>
                <a:off x="214282" y="642918"/>
                <a:ext cx="8358246" cy="5500726"/>
              </a:xfrm>
              <a:prstGeom prst="snip2DiagRect">
                <a:avLst/>
              </a:prstGeom>
              <a:gradFill>
                <a:gsLst>
                  <a:gs pos="0">
                    <a:srgbClr val="0000FF"/>
                  </a:gs>
                  <a:gs pos="50000">
                    <a:schemeClr val="bg1"/>
                  </a:gs>
                  <a:gs pos="100000">
                    <a:srgbClr val="0000FF"/>
                  </a:gs>
                </a:gsLst>
                <a:lin ang="5400000" scaled="0"/>
              </a:gradFill>
              <a:ln w="76200">
                <a:solidFill>
                  <a:srgbClr val="9900FF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</p:grpSp>
        <p:sp>
          <p:nvSpPr>
            <p:cNvPr id="27670" name="TextBox 2"/>
            <p:cNvSpPr txBox="1">
              <a:spLocks noChangeArrowheads="1"/>
            </p:cNvSpPr>
            <p:nvPr/>
          </p:nvSpPr>
          <p:spPr bwMode="auto">
            <a:xfrm>
              <a:off x="1428727" y="1213752"/>
              <a:ext cx="5857916" cy="1323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/>
              <a:r>
                <a:rPr lang="ar-EG" sz="4000" b="1"/>
                <a:t>مجموع ما دفعته أسماء = 14٫95 + 10٫50 + 12٫75</a:t>
              </a:r>
              <a:endParaRPr lang="en-US" sz="4000"/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7715272" y="1643050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11</a:t>
            </a:r>
          </a:p>
        </p:txBody>
      </p:sp>
      <p:grpSp>
        <p:nvGrpSpPr>
          <p:cNvPr id="5" name="Group 78"/>
          <p:cNvGrpSpPr>
            <a:grpSpLocks/>
          </p:cNvGrpSpPr>
          <p:nvPr/>
        </p:nvGrpSpPr>
        <p:grpSpPr bwMode="auto">
          <a:xfrm>
            <a:off x="5929313" y="3354388"/>
            <a:ext cx="2066925" cy="1146175"/>
            <a:chOff x="5834079" y="1744658"/>
            <a:chExt cx="1425475" cy="1146176"/>
          </a:xfrm>
        </p:grpSpPr>
        <p:grpSp>
          <p:nvGrpSpPr>
            <p:cNvPr id="27663" name="Group 30"/>
            <p:cNvGrpSpPr>
              <a:grpSpLocks/>
            </p:cNvGrpSpPr>
            <p:nvPr/>
          </p:nvGrpSpPr>
          <p:grpSpPr bwMode="auto">
            <a:xfrm>
              <a:off x="5834079" y="1744658"/>
              <a:ext cx="1339852" cy="1146176"/>
              <a:chOff x="2457" y="3133"/>
              <a:chExt cx="844" cy="722"/>
            </a:xfrm>
          </p:grpSpPr>
          <p:sp>
            <p:nvSpPr>
              <p:cNvPr id="13" name="Text Box 31"/>
              <p:cNvSpPr txBox="1">
                <a:spLocks noChangeArrowheads="1"/>
              </p:cNvSpPr>
              <p:nvPr/>
            </p:nvSpPr>
            <p:spPr bwMode="auto">
              <a:xfrm>
                <a:off x="2457" y="3448"/>
                <a:ext cx="838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10٫50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27666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782" cy="713"/>
                <a:chOff x="2519" y="3133"/>
                <a:chExt cx="782" cy="713"/>
              </a:xfrm>
            </p:grpSpPr>
            <p:sp>
              <p:nvSpPr>
                <p:cNvPr id="1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9" y="3133"/>
                  <a:ext cx="684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14٫95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6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12" name="Text Box 33"/>
            <p:cNvSpPr txBox="1">
              <a:spLocks noChangeArrowheads="1"/>
            </p:cNvSpPr>
            <p:nvPr/>
          </p:nvSpPr>
          <p:spPr bwMode="auto">
            <a:xfrm>
              <a:off x="6715421" y="2214558"/>
              <a:ext cx="544133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 dirty="0">
                  <a:latin typeface="Calibri" pitchFamily="34" charset="0"/>
                  <a:cs typeface="+mj-cs"/>
                </a:rPr>
                <a:t>+</a:t>
              </a:r>
              <a:endParaRPr lang="en-US" sz="3600" b="1" dirty="0">
                <a:latin typeface="Calibri" pitchFamily="34" charset="0"/>
                <a:cs typeface="+mj-cs"/>
              </a:endParaRPr>
            </a:p>
          </p:txBody>
        </p:sp>
      </p:grpSp>
      <p:grpSp>
        <p:nvGrpSpPr>
          <p:cNvPr id="11" name="Group 78"/>
          <p:cNvGrpSpPr>
            <a:grpSpLocks/>
          </p:cNvGrpSpPr>
          <p:nvPr/>
        </p:nvGrpSpPr>
        <p:grpSpPr bwMode="auto">
          <a:xfrm>
            <a:off x="2071688" y="3354388"/>
            <a:ext cx="2000250" cy="1217612"/>
            <a:chOff x="5880121" y="1673222"/>
            <a:chExt cx="1379433" cy="1217614"/>
          </a:xfrm>
        </p:grpSpPr>
        <p:grpSp>
          <p:nvGrpSpPr>
            <p:cNvPr id="27657" name="Group 30"/>
            <p:cNvGrpSpPr>
              <a:grpSpLocks/>
            </p:cNvGrpSpPr>
            <p:nvPr/>
          </p:nvGrpSpPr>
          <p:grpSpPr bwMode="auto">
            <a:xfrm>
              <a:off x="5880121" y="1673222"/>
              <a:ext cx="1293816" cy="1217614"/>
              <a:chOff x="2486" y="3088"/>
              <a:chExt cx="815" cy="767"/>
            </a:xfrm>
          </p:grpSpPr>
          <p:sp>
            <p:nvSpPr>
              <p:cNvPr id="26" name="Text Box 31"/>
              <p:cNvSpPr txBox="1">
                <a:spLocks noChangeArrowheads="1"/>
              </p:cNvSpPr>
              <p:nvPr/>
            </p:nvSpPr>
            <p:spPr bwMode="auto">
              <a:xfrm>
                <a:off x="2491" y="3448"/>
                <a:ext cx="740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12٫75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27660" name="Group 32"/>
              <p:cNvGrpSpPr>
                <a:grpSpLocks/>
              </p:cNvGrpSpPr>
              <p:nvPr/>
            </p:nvGrpSpPr>
            <p:grpSpPr bwMode="auto">
              <a:xfrm>
                <a:off x="2486" y="3088"/>
                <a:ext cx="815" cy="758"/>
                <a:chOff x="2486" y="3088"/>
                <a:chExt cx="815" cy="758"/>
              </a:xfrm>
            </p:grpSpPr>
            <p:sp>
              <p:nvSpPr>
                <p:cNvPr id="28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486" y="3088"/>
                  <a:ext cx="684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25٫45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29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25" name="Text Box 33"/>
            <p:cNvSpPr txBox="1">
              <a:spLocks noChangeArrowheads="1"/>
            </p:cNvSpPr>
            <p:nvPr/>
          </p:nvSpPr>
          <p:spPr bwMode="auto">
            <a:xfrm>
              <a:off x="6715444" y="2214560"/>
              <a:ext cx="544110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 dirty="0">
                  <a:latin typeface="Calibri" pitchFamily="34" charset="0"/>
                  <a:cs typeface="+mj-cs"/>
                </a:rPr>
                <a:t>+</a:t>
              </a:r>
              <a:endParaRPr lang="en-US" sz="3600" b="1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30" name="TextBox 9"/>
          <p:cNvSpPr txBox="1">
            <a:spLocks noChangeArrowheads="1"/>
          </p:cNvSpPr>
          <p:nvPr/>
        </p:nvSpPr>
        <p:spPr bwMode="auto">
          <a:xfrm>
            <a:off x="5929313" y="4597400"/>
            <a:ext cx="2000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800" b="1">
                <a:solidFill>
                  <a:srgbClr val="C00000"/>
                </a:solidFill>
              </a:rPr>
              <a:t>25٫45</a:t>
            </a: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2071688" y="4572000"/>
            <a:ext cx="2000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800" b="1">
                <a:solidFill>
                  <a:srgbClr val="C00000"/>
                </a:solidFill>
              </a:rPr>
              <a:t>38٫20</a:t>
            </a:r>
          </a:p>
        </p:txBody>
      </p:sp>
      <p:cxnSp>
        <p:nvCxnSpPr>
          <p:cNvPr id="35" name="رابط كسهم مستقيم 34"/>
          <p:cNvCxnSpPr/>
          <p:nvPr/>
        </p:nvCxnSpPr>
        <p:spPr>
          <a:xfrm rot="10800000">
            <a:off x="4500563" y="4214813"/>
            <a:ext cx="1643062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جموع ما دفعته = 14٫95 + 10٫50 + 12٫7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8,20 ش2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214438" y="2357438"/>
            <a:ext cx="7024687" cy="4071937"/>
            <a:chOff x="1428728" y="1656449"/>
            <a:chExt cx="7024710" cy="1739071"/>
          </a:xfrm>
        </p:grpSpPr>
        <p:grpSp>
          <p:nvGrpSpPr>
            <p:cNvPr id="28677" name="Group 11"/>
            <p:cNvGrpSpPr>
              <a:grpSpLocks/>
            </p:cNvGrpSpPr>
            <p:nvPr/>
          </p:nvGrpSpPr>
          <p:grpSpPr bwMode="auto">
            <a:xfrm>
              <a:off x="1643041" y="1785947"/>
              <a:ext cx="6500834" cy="1500415"/>
              <a:chOff x="1643041" y="1785947"/>
              <a:chExt cx="6500834" cy="1500415"/>
            </a:xfrm>
          </p:grpSpPr>
          <p:sp>
            <p:nvSpPr>
              <p:cNvPr id="14" name="Rounded Rectangle 13"/>
              <p:cNvSpPr/>
              <p:nvPr/>
            </p:nvSpPr>
            <p:spPr>
              <a:xfrm>
                <a:off x="1643041" y="1785947"/>
                <a:ext cx="6500834" cy="1500415"/>
              </a:xfrm>
              <a:prstGeom prst="roundRect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2000">
                  <a:cs typeface="+mj-cs"/>
                </a:endParaRPr>
              </a:p>
            </p:txBody>
          </p:sp>
          <p:sp>
            <p:nvSpPr>
              <p:cNvPr id="18446" name="TextBox 14"/>
              <p:cNvSpPr txBox="1">
                <a:spLocks noChangeArrowheads="1"/>
              </p:cNvSpPr>
              <p:nvPr/>
            </p:nvSpPr>
            <p:spPr bwMode="auto">
              <a:xfrm>
                <a:off x="1928792" y="2242242"/>
                <a:ext cx="5929332" cy="5125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اشرح كيف تكون إضافة الأصفار مفيدة في جمع الكسور العشرية؟</a:t>
                </a:r>
              </a:p>
            </p:txBody>
          </p:sp>
        </p:grpSp>
        <p:grpSp>
          <p:nvGrpSpPr>
            <p:cNvPr id="28678" name="Group 14"/>
            <p:cNvGrpSpPr>
              <a:grpSpLocks/>
            </p:cNvGrpSpPr>
            <p:nvPr/>
          </p:nvGrpSpPr>
          <p:grpSpPr bwMode="auto">
            <a:xfrm>
              <a:off x="1500166" y="3120930"/>
              <a:ext cx="6953272" cy="274590"/>
              <a:chOff x="1500166" y="3120930"/>
              <a:chExt cx="6953272" cy="274590"/>
            </a:xfrm>
          </p:grpSpPr>
          <p:pic>
            <p:nvPicPr>
              <p:cNvPr id="28682" name="Picture 11" descr="1ee84e6285851ce1412419860130ef36.gif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43438" y="3120930"/>
                <a:ext cx="3810000" cy="274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83" name="Picture 12" descr="1ee84e6285851ce1412419860130ef36.gif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500166" y="3120930"/>
                <a:ext cx="3810000" cy="274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8679" name="Group 15"/>
            <p:cNvGrpSpPr>
              <a:grpSpLocks/>
            </p:cNvGrpSpPr>
            <p:nvPr/>
          </p:nvGrpSpPr>
          <p:grpSpPr bwMode="auto">
            <a:xfrm rot="10800000">
              <a:off x="1428728" y="1656449"/>
              <a:ext cx="6953272" cy="274590"/>
              <a:chOff x="1500166" y="3212449"/>
              <a:chExt cx="6953272" cy="274590"/>
            </a:xfrm>
          </p:grpSpPr>
          <p:pic>
            <p:nvPicPr>
              <p:cNvPr id="28680" name="Picture 9" descr="1ee84e6285851ce1412419860130ef36.gif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43438" y="3212449"/>
                <a:ext cx="3810000" cy="274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81" name="Picture 10" descr="1ee84e6285851ce1412419860130ef36.gif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500166" y="3212449"/>
                <a:ext cx="3810000" cy="274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" name="Rounded Rectangle 1"/>
          <p:cNvSpPr/>
          <p:nvPr/>
        </p:nvSpPr>
        <p:spPr>
          <a:xfrm>
            <a:off x="7286644" y="1071546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12</a:t>
            </a:r>
          </a:p>
        </p:txBody>
      </p:sp>
      <p:sp>
        <p:nvSpPr>
          <p:cNvPr id="4" name="Flowchart: Stored Data 3"/>
          <p:cNvSpPr/>
          <p:nvPr/>
        </p:nvSpPr>
        <p:spPr>
          <a:xfrm>
            <a:off x="4572000" y="1071546"/>
            <a:ext cx="2571768" cy="857256"/>
          </a:xfrm>
          <a:prstGeom prst="flowChartOnlineStorage">
            <a:avLst/>
          </a:prstGeom>
          <a:solidFill>
            <a:srgbClr val="D6009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تحدث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تحد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اشرح كيف تكون إضافة الأصفار مفيدة في جمع الكسور العشري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428750" y="2660650"/>
            <a:ext cx="6500813" cy="3513138"/>
            <a:chOff x="1643041" y="1785947"/>
            <a:chExt cx="6500834" cy="1500415"/>
          </a:xfrm>
        </p:grpSpPr>
        <p:sp>
          <p:nvSpPr>
            <p:cNvPr id="14" name="Rounded Rectangle 13"/>
            <p:cNvSpPr/>
            <p:nvPr/>
          </p:nvSpPr>
          <p:spPr>
            <a:xfrm>
              <a:off x="1643041" y="1785947"/>
              <a:ext cx="6500834" cy="1500415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sz="2000">
                <a:cs typeface="+mj-cs"/>
              </a:endParaRPr>
            </a:p>
          </p:txBody>
        </p:sp>
        <p:sp>
          <p:nvSpPr>
            <p:cNvPr id="21517" name="TextBox 14"/>
            <p:cNvSpPr txBox="1">
              <a:spLocks noChangeArrowheads="1"/>
            </p:cNvSpPr>
            <p:nvPr/>
          </p:nvSpPr>
          <p:spPr bwMode="auto">
            <a:xfrm>
              <a:off x="1857355" y="2211731"/>
              <a:ext cx="5929331" cy="749191"/>
            </a:xfrm>
            <a:prstGeom prst="rect">
              <a:avLst/>
            </a:prstGeom>
            <a:noFill/>
            <a:ln>
              <a:noFill/>
              <a:headEnd/>
              <a:tailEnd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rtl="1">
                <a:defRPr/>
              </a:pPr>
              <a:r>
                <a:rPr lang="ar-EG" sz="3600" b="1" dirty="0">
                  <a:solidFill>
                    <a:srgbClr val="0000FF"/>
                  </a:solidFill>
                </a:rPr>
                <a:t>إضافة الأصفار تساعد على ترتيب الفواصل العشرية بعضها فوق بعض؛ مما يسهل عملية الجمع أو الطرح.</a:t>
              </a:r>
              <a:endParaRPr lang="en-US" sz="36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4" name="Flowchart: Stored Data 3"/>
          <p:cNvSpPr/>
          <p:nvPr/>
        </p:nvSpPr>
        <p:spPr>
          <a:xfrm>
            <a:off x="4572000" y="1071546"/>
            <a:ext cx="2571768" cy="857256"/>
          </a:xfrm>
          <a:prstGeom prst="flowChartOnlineStorage">
            <a:avLst/>
          </a:prstGeom>
          <a:solidFill>
            <a:srgbClr val="D6009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تحدث</a:t>
            </a:r>
          </a:p>
        </p:txBody>
      </p:sp>
      <p:sp>
        <p:nvSpPr>
          <p:cNvPr id="7" name="Rounded Rectangle 1"/>
          <p:cNvSpPr/>
          <p:nvPr/>
        </p:nvSpPr>
        <p:spPr>
          <a:xfrm>
            <a:off x="7286644" y="1071546"/>
            <a:ext cx="857256" cy="785818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12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إضافة الأصفار تساعد على ترتيب  ش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071688" y="1143000"/>
            <a:ext cx="5400675" cy="1000125"/>
            <a:chOff x="2214546" y="285728"/>
            <a:chExt cx="5214974" cy="1000132"/>
          </a:xfrm>
        </p:grpSpPr>
        <p:sp>
          <p:nvSpPr>
            <p:cNvPr id="13" name="Pentagon 12"/>
            <p:cNvSpPr/>
            <p:nvPr/>
          </p:nvSpPr>
          <p:spPr>
            <a:xfrm>
              <a:off x="2357107" y="285728"/>
              <a:ext cx="5072413" cy="1000132"/>
            </a:xfrm>
            <a:prstGeom prst="homePlat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ln>
                  <a:solidFill>
                    <a:srgbClr val="FF0000"/>
                  </a:solidFill>
                </a:ln>
                <a:solidFill>
                  <a:srgbClr val="0000FF"/>
                </a:solidFill>
                <a:cs typeface="+mj-cs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214546" y="357167"/>
              <a:ext cx="5072412" cy="830268"/>
            </a:xfrm>
            <a:prstGeom prst="rect">
              <a:avLst/>
            </a:prstGeom>
            <a:noFill/>
          </p:spPr>
          <p:txBody>
            <a:bodyPr rtlCol="1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4800" dirty="0">
                  <a:latin typeface="+mn-lt"/>
                  <a:cs typeface="+mj-cs"/>
                </a:rPr>
                <a:t>تدرب. وحل المسائل</a:t>
              </a: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71500" y="3429000"/>
            <a:ext cx="7572375" cy="1857375"/>
            <a:chOff x="285720" y="1262050"/>
            <a:chExt cx="8501122" cy="5310222"/>
          </a:xfrm>
        </p:grpSpPr>
        <p:grpSp>
          <p:nvGrpSpPr>
            <p:cNvPr id="30724" name="Group 16"/>
            <p:cNvGrpSpPr>
              <a:grpSpLocks/>
            </p:cNvGrpSpPr>
            <p:nvPr/>
          </p:nvGrpSpPr>
          <p:grpSpPr bwMode="auto">
            <a:xfrm>
              <a:off x="285720" y="1262050"/>
              <a:ext cx="8501122" cy="5310222"/>
              <a:chOff x="285720" y="1262050"/>
              <a:chExt cx="8501122" cy="5310222"/>
            </a:xfrm>
          </p:grpSpPr>
          <p:sp>
            <p:nvSpPr>
              <p:cNvPr id="15" name="Round Single Corner Rectangle 14"/>
              <p:cNvSpPr/>
              <p:nvPr/>
            </p:nvSpPr>
            <p:spPr>
              <a:xfrm>
                <a:off x="501367" y="1357363"/>
                <a:ext cx="8285475" cy="5214909"/>
              </a:xfrm>
              <a:prstGeom prst="round1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pic>
            <p:nvPicPr>
              <p:cNvPr id="30727" name="Picture 15" descr="2qsw5fc.gif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5720" y="1262050"/>
                <a:ext cx="4762500" cy="38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9470" name="TextBox 2"/>
            <p:cNvSpPr txBox="1">
              <a:spLocks noChangeArrowheads="1"/>
            </p:cNvSpPr>
            <p:nvPr/>
          </p:nvSpPr>
          <p:spPr bwMode="auto">
            <a:xfrm>
              <a:off x="526318" y="2914119"/>
              <a:ext cx="7474571" cy="2024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ar-EG" sz="4000" b="1" u="sng" dirty="0">
                  <a:latin typeface="Calibri" pitchFamily="34" charset="0"/>
                  <a:cs typeface="+mj-cs"/>
                </a:rPr>
                <a:t>اجمع أو اطرح: </a:t>
              </a:r>
              <a:r>
                <a:rPr lang="ar-EG" sz="4000" b="1" u="sng" dirty="0">
                  <a:solidFill>
                    <a:srgbClr val="0000FF"/>
                  </a:solidFill>
                  <a:latin typeface="Calibri" pitchFamily="34" charset="0"/>
                  <a:cs typeface="+mj-cs"/>
                </a:rPr>
                <a:t>المثالان 1، 2</a:t>
              </a: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جمع أو اطرح المثالان 1 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تدرب  وحل المسائل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71500" y="2857500"/>
            <a:ext cx="7929563" cy="2859088"/>
            <a:chOff x="1214414" y="2427618"/>
            <a:chExt cx="6643734" cy="2858770"/>
          </a:xfrm>
        </p:grpSpPr>
        <p:pic>
          <p:nvPicPr>
            <p:cNvPr id="9" name="Picture 8" descr="ANTQSIGN.WMF"/>
            <p:cNvPicPr>
              <a:picLocks noChangeAspect="1"/>
            </p:cNvPicPr>
            <p:nvPr/>
          </p:nvPicPr>
          <p:blipFill>
            <a:blip r:embed="rId5" cstate="print">
              <a:lum bright="-23000" contrast="54000"/>
            </a:blip>
            <a:stretch>
              <a:fillRect/>
            </a:stretch>
          </p:blipFill>
          <p:spPr>
            <a:xfrm>
              <a:off x="1214414" y="2427618"/>
              <a:ext cx="6643734" cy="2858770"/>
            </a:xfrm>
            <a:prstGeom prst="rect">
              <a:avLst/>
            </a:prstGeom>
            <a:effectLst>
              <a:innerShdw blurRad="609600">
                <a:srgbClr val="FF0000"/>
              </a:innerShdw>
            </a:effectLst>
          </p:spPr>
        </p:pic>
        <p:sp>
          <p:nvSpPr>
            <p:cNvPr id="3085" name="TextBox 2"/>
            <p:cNvSpPr txBox="1">
              <a:spLocks noChangeArrowheads="1"/>
            </p:cNvSpPr>
            <p:nvPr/>
          </p:nvSpPr>
          <p:spPr bwMode="auto">
            <a:xfrm>
              <a:off x="1782357" y="3070484"/>
              <a:ext cx="5357549" cy="1569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defRPr/>
              </a:pPr>
              <a:r>
                <a:rPr lang="ar-EG" sz="4800" b="1" dirty="0">
                  <a:latin typeface="Calibri" pitchFamily="34" charset="0"/>
                  <a:cs typeface="+mj-cs"/>
                </a:rPr>
                <a:t>أجمع وأطرح كسوراً عشرية ضمن أجزاء الألف.</a:t>
              </a:r>
            </a:p>
          </p:txBody>
        </p:sp>
      </p:grp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4572000" y="214313"/>
            <a:ext cx="4214813" cy="1714500"/>
            <a:chOff x="5715008" y="214290"/>
            <a:chExt cx="2714644" cy="1652598"/>
          </a:xfrm>
        </p:grpSpPr>
        <p:sp>
          <p:nvSpPr>
            <p:cNvPr id="5" name="Oval 4"/>
            <p:cNvSpPr/>
            <p:nvPr/>
          </p:nvSpPr>
          <p:spPr>
            <a:xfrm>
              <a:off x="5715008" y="214290"/>
              <a:ext cx="2714644" cy="1652598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  <a:effectLst>
              <a:innerShdw blurRad="977900">
                <a:srgbClr val="CC00C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grpSp>
          <p:nvGrpSpPr>
            <p:cNvPr id="4103" name="Group 8"/>
            <p:cNvGrpSpPr>
              <a:grpSpLocks/>
            </p:cNvGrpSpPr>
            <p:nvPr/>
          </p:nvGrpSpPr>
          <p:grpSpPr bwMode="auto">
            <a:xfrm>
              <a:off x="5929322" y="357166"/>
              <a:ext cx="2286016" cy="1357322"/>
              <a:chOff x="5929322" y="357166"/>
              <a:chExt cx="2286016" cy="1357322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5929322" y="357166"/>
                <a:ext cx="2286016" cy="1357322"/>
              </a:xfrm>
              <a:prstGeom prst="ellipse">
                <a:avLst/>
              </a:prstGeom>
              <a:gradFill>
                <a:gsLst>
                  <a:gs pos="0">
                    <a:srgbClr val="FF0000"/>
                  </a:gs>
                  <a:gs pos="62000">
                    <a:schemeClr val="bg1"/>
                  </a:gs>
                  <a:gs pos="100000">
                    <a:srgbClr val="FF0066"/>
                  </a:gs>
                </a:gsLst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3083" name="TextBox 7"/>
              <p:cNvSpPr txBox="1">
                <a:spLocks noChangeArrowheads="1"/>
              </p:cNvSpPr>
              <p:nvPr/>
            </p:nvSpPr>
            <p:spPr bwMode="auto">
              <a:xfrm>
                <a:off x="6138309" y="642741"/>
                <a:ext cx="1785223" cy="8002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defRPr/>
                </a:pPr>
                <a:r>
                  <a:rPr lang="ar-EG" sz="4800" b="1" dirty="0">
                    <a:latin typeface="Calibri" pitchFamily="34" charset="0"/>
                    <a:cs typeface="+mj-cs"/>
                  </a:rPr>
                  <a:t>فكرة الدرس</a:t>
                </a:r>
              </a:p>
            </p:txBody>
          </p:sp>
        </p:grp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فكرة الدر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أجمع وأطرح كسوراً عشرية ضمن أجزاء الأل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16"/>
          <p:cNvGrpSpPr>
            <a:grpSpLocks/>
          </p:cNvGrpSpPr>
          <p:nvPr/>
        </p:nvGrpSpPr>
        <p:grpSpPr bwMode="auto">
          <a:xfrm>
            <a:off x="0" y="928688"/>
            <a:ext cx="8858250" cy="5500687"/>
            <a:chOff x="285720" y="1262050"/>
            <a:chExt cx="8501122" cy="5310222"/>
          </a:xfrm>
        </p:grpSpPr>
        <p:sp>
          <p:nvSpPr>
            <p:cNvPr id="15" name="Round Single Corner Rectangle 14"/>
            <p:cNvSpPr/>
            <p:nvPr/>
          </p:nvSpPr>
          <p:spPr>
            <a:xfrm>
              <a:off x="500534" y="1357067"/>
              <a:ext cx="8286308" cy="5215205"/>
            </a:xfrm>
            <a:prstGeom prst="round1Rect">
              <a:avLst/>
            </a:prstGeom>
            <a:gradFill>
              <a:gsLst>
                <a:gs pos="14000">
                  <a:srgbClr val="FF0000"/>
                </a:gs>
                <a:gs pos="50000">
                  <a:schemeClr val="bg1"/>
                </a:gs>
                <a:gs pos="100000">
                  <a:srgbClr val="FF0000"/>
                </a:gs>
              </a:gsLst>
              <a:lin ang="135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pic>
          <p:nvPicPr>
            <p:cNvPr id="31759" name="Picture 15" descr="2qsw5fc.gif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5720" y="1262050"/>
              <a:ext cx="476250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Rounded Rectangle 3"/>
          <p:cNvSpPr/>
          <p:nvPr/>
        </p:nvSpPr>
        <p:spPr>
          <a:xfrm>
            <a:off x="7286614" y="2500289"/>
            <a:ext cx="887876" cy="785818"/>
          </a:xfrm>
          <a:prstGeom prst="roundRect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13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86063" y="2544763"/>
            <a:ext cx="4143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latin typeface="Calibri" pitchFamily="34" charset="0"/>
                <a:cs typeface="+mj-cs"/>
              </a:rPr>
              <a:t>35٫08 </a:t>
            </a:r>
            <a:r>
              <a:rPr lang="ar-EG" sz="4800" b="1" dirty="0">
                <a:latin typeface="Calibri" pitchFamily="34" charset="0"/>
                <a:cs typeface="+mj-cs"/>
              </a:rPr>
              <a:t>+ </a:t>
            </a:r>
            <a:r>
              <a:rPr lang="ar-EG" sz="4800" b="1" dirty="0">
                <a:latin typeface="Calibri" pitchFamily="34" charset="0"/>
                <a:cs typeface="+mj-cs"/>
              </a:rPr>
              <a:t>11٫9</a:t>
            </a:r>
            <a:endParaRPr lang="ar-EG" sz="4800" b="1" dirty="0">
              <a:latin typeface="Calibri" pitchFamily="34" charset="0"/>
              <a:cs typeface="+mj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25" y="5099050"/>
            <a:ext cx="17764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46٫98 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2205038" y="3857625"/>
            <a:ext cx="2071687" cy="1146175"/>
            <a:chOff x="5932507" y="1744658"/>
            <a:chExt cx="1428767" cy="1146176"/>
          </a:xfrm>
        </p:grpSpPr>
        <p:grpSp>
          <p:nvGrpSpPr>
            <p:cNvPr id="31752" name="Group 30"/>
            <p:cNvGrpSpPr>
              <a:grpSpLocks/>
            </p:cNvGrpSpPr>
            <p:nvPr/>
          </p:nvGrpSpPr>
          <p:grpSpPr bwMode="auto">
            <a:xfrm>
              <a:off x="5932507" y="1744658"/>
              <a:ext cx="1241428" cy="1146176"/>
              <a:chOff x="2519" y="3133"/>
              <a:chExt cx="782" cy="722"/>
            </a:xfrm>
          </p:grpSpPr>
          <p:sp>
            <p:nvSpPr>
              <p:cNvPr id="22" name="Text Box 31"/>
              <p:cNvSpPr txBox="1">
                <a:spLocks noChangeArrowheads="1"/>
              </p:cNvSpPr>
              <p:nvPr/>
            </p:nvSpPr>
            <p:spPr bwMode="auto">
              <a:xfrm>
                <a:off x="2523" y="3448"/>
                <a:ext cx="679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11٫90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31755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782" cy="713"/>
                <a:chOff x="2519" y="3133"/>
                <a:chExt cx="782" cy="713"/>
              </a:xfrm>
            </p:grpSpPr>
            <p:sp>
              <p:nvSpPr>
                <p:cNvPr id="24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79" y="3133"/>
                  <a:ext cx="684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35٫08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25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21" name="Text Box 33"/>
            <p:cNvSpPr txBox="1">
              <a:spLocks noChangeArrowheads="1"/>
            </p:cNvSpPr>
            <p:nvPr/>
          </p:nvSpPr>
          <p:spPr bwMode="auto">
            <a:xfrm>
              <a:off x="6817138" y="2214558"/>
              <a:ext cx="544136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+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5143500" y="3857625"/>
            <a:ext cx="754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5,08 + 11,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يساوي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=46,9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16"/>
          <p:cNvGrpSpPr>
            <a:grpSpLocks/>
          </p:cNvGrpSpPr>
          <p:nvPr/>
        </p:nvGrpSpPr>
        <p:grpSpPr bwMode="auto">
          <a:xfrm>
            <a:off x="71438" y="857250"/>
            <a:ext cx="8804275" cy="5310188"/>
            <a:chOff x="285720" y="1262050"/>
            <a:chExt cx="8501122" cy="5310222"/>
          </a:xfrm>
        </p:grpSpPr>
        <p:sp>
          <p:nvSpPr>
            <p:cNvPr id="5" name="Round Single Corner Rectangle 14"/>
            <p:cNvSpPr/>
            <p:nvPr/>
          </p:nvSpPr>
          <p:spPr>
            <a:xfrm>
              <a:off x="500317" y="1357301"/>
              <a:ext cx="8286525" cy="5214971"/>
            </a:xfrm>
            <a:prstGeom prst="round1Rect">
              <a:avLst/>
            </a:prstGeom>
            <a:gradFill>
              <a:gsLst>
                <a:gs pos="14000">
                  <a:srgbClr val="FF0000"/>
                </a:gs>
                <a:gs pos="50000">
                  <a:schemeClr val="bg1"/>
                </a:gs>
                <a:gs pos="100000">
                  <a:srgbClr val="FF0000"/>
                </a:gs>
              </a:gsLst>
              <a:lin ang="135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pic>
          <p:nvPicPr>
            <p:cNvPr id="32783" name="Picture 15" descr="2qsw5fc.gif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85720" y="1262050"/>
              <a:ext cx="476250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ounded Rectangle 6"/>
          <p:cNvSpPr/>
          <p:nvPr/>
        </p:nvSpPr>
        <p:spPr>
          <a:xfrm>
            <a:off x="7470308" y="1857364"/>
            <a:ext cx="887876" cy="785818"/>
          </a:xfrm>
          <a:prstGeom prst="roundRect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14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14688" y="1785938"/>
            <a:ext cx="3921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latin typeface="Calibri" pitchFamily="34" charset="0"/>
                <a:cs typeface="+mj-cs"/>
              </a:rPr>
              <a:t>0٫8 </a:t>
            </a:r>
            <a:r>
              <a:rPr lang="ar-EG" sz="4800" b="1" dirty="0">
                <a:latin typeface="Calibri" pitchFamily="34" charset="0"/>
                <a:cs typeface="+mj-cs"/>
              </a:rPr>
              <a:t>– </a:t>
            </a:r>
            <a:r>
              <a:rPr lang="ar-EG" sz="4800" b="1" dirty="0">
                <a:latin typeface="Calibri" pitchFamily="34" charset="0"/>
                <a:cs typeface="+mj-cs"/>
              </a:rPr>
              <a:t>0٫22</a:t>
            </a:r>
            <a:endParaRPr lang="ar-EG" sz="4800" b="1" dirty="0">
              <a:latin typeface="Calibri" pitchFamily="34" charset="0"/>
              <a:cs typeface="+mj-cs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85875" y="4597400"/>
            <a:ext cx="17764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0٫58 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1490663" y="3240088"/>
            <a:ext cx="2071687" cy="1146175"/>
            <a:chOff x="5932507" y="1744658"/>
            <a:chExt cx="1428767" cy="1146176"/>
          </a:xfrm>
        </p:grpSpPr>
        <p:grpSp>
          <p:nvGrpSpPr>
            <p:cNvPr id="32776" name="Group 30"/>
            <p:cNvGrpSpPr>
              <a:grpSpLocks/>
            </p:cNvGrpSpPr>
            <p:nvPr/>
          </p:nvGrpSpPr>
          <p:grpSpPr bwMode="auto">
            <a:xfrm>
              <a:off x="5932507" y="1744658"/>
              <a:ext cx="1241428" cy="1146176"/>
              <a:chOff x="2519" y="3133"/>
              <a:chExt cx="782" cy="722"/>
            </a:xfrm>
          </p:grpSpPr>
          <p:sp>
            <p:nvSpPr>
              <p:cNvPr id="13" name="Text Box 31"/>
              <p:cNvSpPr txBox="1">
                <a:spLocks noChangeArrowheads="1"/>
              </p:cNvSpPr>
              <p:nvPr/>
            </p:nvSpPr>
            <p:spPr bwMode="auto">
              <a:xfrm>
                <a:off x="2617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0٫22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32779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782" cy="713"/>
                <a:chOff x="2519" y="3133"/>
                <a:chExt cx="782" cy="713"/>
              </a:xfrm>
            </p:grpSpPr>
            <p:sp>
              <p:nvSpPr>
                <p:cNvPr id="1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79" y="3133"/>
                  <a:ext cx="684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0٫80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6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2" name="Text Box 33"/>
            <p:cNvSpPr txBox="1">
              <a:spLocks noChangeArrowheads="1"/>
            </p:cNvSpPr>
            <p:nvPr/>
          </p:nvSpPr>
          <p:spPr bwMode="auto">
            <a:xfrm>
              <a:off x="6817138" y="2214558"/>
              <a:ext cx="544136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5143500" y="3014663"/>
            <a:ext cx="754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3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,8 – 0,22 ش3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,58  ش3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=0,5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16"/>
          <p:cNvGrpSpPr>
            <a:grpSpLocks/>
          </p:cNvGrpSpPr>
          <p:nvPr/>
        </p:nvGrpSpPr>
        <p:grpSpPr bwMode="auto">
          <a:xfrm>
            <a:off x="0" y="857250"/>
            <a:ext cx="8858250" cy="5500688"/>
            <a:chOff x="285720" y="1262050"/>
            <a:chExt cx="8501122" cy="5310222"/>
          </a:xfrm>
        </p:grpSpPr>
        <p:sp>
          <p:nvSpPr>
            <p:cNvPr id="5" name="Round Single Corner Rectangle 14"/>
            <p:cNvSpPr/>
            <p:nvPr/>
          </p:nvSpPr>
          <p:spPr>
            <a:xfrm>
              <a:off x="500534" y="1357067"/>
              <a:ext cx="8286308" cy="5215205"/>
            </a:xfrm>
            <a:prstGeom prst="round1Rect">
              <a:avLst/>
            </a:prstGeom>
            <a:gradFill>
              <a:gsLst>
                <a:gs pos="14000">
                  <a:srgbClr val="FF0000"/>
                </a:gs>
                <a:gs pos="50000">
                  <a:schemeClr val="bg1"/>
                </a:gs>
                <a:gs pos="100000">
                  <a:srgbClr val="FF0000"/>
                </a:gs>
              </a:gsLst>
              <a:lin ang="135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pic>
          <p:nvPicPr>
            <p:cNvPr id="33807" name="Picture 15" descr="2qsw5fc.gif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5720" y="1262050"/>
              <a:ext cx="476250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ounded Rectangle 9"/>
          <p:cNvSpPr/>
          <p:nvPr/>
        </p:nvSpPr>
        <p:spPr>
          <a:xfrm>
            <a:off x="7684652" y="1785926"/>
            <a:ext cx="887876" cy="785818"/>
          </a:xfrm>
          <a:prstGeom prst="roundRect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15 </a:t>
            </a: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1928813" y="1857375"/>
            <a:ext cx="5492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latin typeface="Calibri" pitchFamily="34" charset="0"/>
                <a:cs typeface="+mj-cs"/>
              </a:rPr>
              <a:t>9٫14 </a:t>
            </a:r>
            <a:r>
              <a:rPr lang="ar-EG" sz="4800" b="1" dirty="0">
                <a:latin typeface="Calibri" pitchFamily="34" charset="0"/>
                <a:cs typeface="+mj-cs"/>
              </a:rPr>
              <a:t>–</a:t>
            </a:r>
            <a:r>
              <a:rPr lang="ar-EG" sz="4800" b="1" dirty="0">
                <a:latin typeface="Calibri" pitchFamily="34" charset="0"/>
                <a:cs typeface="+mj-cs"/>
              </a:rPr>
              <a:t>2٫075</a:t>
            </a:r>
            <a:endParaRPr lang="ar-EG" sz="4800" b="1" dirty="0">
              <a:latin typeface="Calibri" pitchFamily="34" charset="0"/>
              <a:cs typeface="+mj-cs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286000" y="4597400"/>
            <a:ext cx="17764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7٫065 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2214563" y="3357563"/>
            <a:ext cx="2143125" cy="1146175"/>
            <a:chOff x="5932508" y="1744658"/>
            <a:chExt cx="1478032" cy="1146176"/>
          </a:xfrm>
        </p:grpSpPr>
        <p:grpSp>
          <p:nvGrpSpPr>
            <p:cNvPr id="33800" name="Group 30"/>
            <p:cNvGrpSpPr>
              <a:grpSpLocks/>
            </p:cNvGrpSpPr>
            <p:nvPr/>
          </p:nvGrpSpPr>
          <p:grpSpPr bwMode="auto">
            <a:xfrm>
              <a:off x="5932508" y="1744658"/>
              <a:ext cx="1281116" cy="1146176"/>
              <a:chOff x="2519" y="3133"/>
              <a:chExt cx="807" cy="722"/>
            </a:xfrm>
          </p:grpSpPr>
          <p:sp>
            <p:nvSpPr>
              <p:cNvPr id="13" name="Text Box 31"/>
              <p:cNvSpPr txBox="1">
                <a:spLocks noChangeArrowheads="1"/>
              </p:cNvSpPr>
              <p:nvPr/>
            </p:nvSpPr>
            <p:spPr bwMode="auto">
              <a:xfrm>
                <a:off x="2581" y="3448"/>
                <a:ext cx="683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2٫075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33803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807" cy="713"/>
                <a:chOff x="2519" y="3133"/>
                <a:chExt cx="807" cy="713"/>
              </a:xfrm>
            </p:grpSpPr>
            <p:sp>
              <p:nvSpPr>
                <p:cNvPr id="1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642" y="3133"/>
                  <a:ext cx="684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9٫140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6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2" name="Text Box 33"/>
            <p:cNvSpPr txBox="1">
              <a:spLocks noChangeArrowheads="1"/>
            </p:cNvSpPr>
            <p:nvPr/>
          </p:nvSpPr>
          <p:spPr bwMode="auto">
            <a:xfrm>
              <a:off x="6866405" y="2214558"/>
              <a:ext cx="544135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9,14 –2,075 ش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7,065  ش3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=7,06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10"/>
          <p:cNvGrpSpPr>
            <a:grpSpLocks/>
          </p:cNvGrpSpPr>
          <p:nvPr/>
        </p:nvGrpSpPr>
        <p:grpSpPr bwMode="auto">
          <a:xfrm>
            <a:off x="-71438" y="928688"/>
            <a:ext cx="9109076" cy="5310187"/>
            <a:chOff x="285720" y="1262050"/>
            <a:chExt cx="8501122" cy="5310222"/>
          </a:xfrm>
        </p:grpSpPr>
        <p:sp>
          <p:nvSpPr>
            <p:cNvPr id="12" name="Round Single Corner Rectangle 11"/>
            <p:cNvSpPr/>
            <p:nvPr/>
          </p:nvSpPr>
          <p:spPr>
            <a:xfrm>
              <a:off x="500545" y="1357301"/>
              <a:ext cx="8286297" cy="5214971"/>
            </a:xfrm>
            <a:prstGeom prst="round1Rect">
              <a:avLst/>
            </a:prstGeom>
            <a:gradFill>
              <a:gsLst>
                <a:gs pos="14000">
                  <a:srgbClr val="FF0000"/>
                </a:gs>
                <a:gs pos="50000">
                  <a:schemeClr val="bg1"/>
                </a:gs>
                <a:gs pos="100000">
                  <a:srgbClr val="FF0000"/>
                </a:gs>
              </a:gsLst>
              <a:lin ang="135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pic>
          <p:nvPicPr>
            <p:cNvPr id="34831" name="Picture 12" descr="2qsw5fc.gif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5720" y="1262050"/>
              <a:ext cx="476250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Rounded Rectangle 1"/>
          <p:cNvSpPr/>
          <p:nvPr/>
        </p:nvSpPr>
        <p:spPr>
          <a:xfrm>
            <a:off x="7500958" y="1785926"/>
            <a:ext cx="918492" cy="785818"/>
          </a:xfrm>
          <a:prstGeom prst="roundRect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16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0" y="1741488"/>
            <a:ext cx="4286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latin typeface="Calibri" pitchFamily="34" charset="0"/>
                <a:cs typeface="+mj-cs"/>
              </a:rPr>
              <a:t>5٫603 </a:t>
            </a:r>
            <a:r>
              <a:rPr lang="ar-EG" sz="4800" b="1" dirty="0">
                <a:latin typeface="Calibri" pitchFamily="34" charset="0"/>
                <a:cs typeface="+mj-cs"/>
              </a:rPr>
              <a:t>+ </a:t>
            </a:r>
            <a:r>
              <a:rPr lang="ar-EG" sz="4800" b="1" dirty="0">
                <a:latin typeface="Calibri" pitchFamily="34" charset="0"/>
                <a:cs typeface="+mj-cs"/>
              </a:rPr>
              <a:t>1٫22</a:t>
            </a:r>
            <a:endParaRPr lang="ar-EG" sz="4800" b="1" dirty="0">
              <a:latin typeface="Calibri" pitchFamily="34" charset="0"/>
              <a:cs typeface="+mj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85938" y="4384675"/>
            <a:ext cx="18367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6٫823 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6" name="Group 78"/>
          <p:cNvGrpSpPr>
            <a:grpSpLocks/>
          </p:cNvGrpSpPr>
          <p:nvPr/>
        </p:nvGrpSpPr>
        <p:grpSpPr bwMode="auto">
          <a:xfrm>
            <a:off x="1836738" y="3282950"/>
            <a:ext cx="2286000" cy="1208088"/>
            <a:chOff x="5932509" y="1744656"/>
            <a:chExt cx="1576570" cy="1208088"/>
          </a:xfrm>
        </p:grpSpPr>
        <p:grpSp>
          <p:nvGrpSpPr>
            <p:cNvPr id="34824" name="Group 30"/>
            <p:cNvGrpSpPr>
              <a:grpSpLocks/>
            </p:cNvGrpSpPr>
            <p:nvPr/>
          </p:nvGrpSpPr>
          <p:grpSpPr bwMode="auto">
            <a:xfrm>
              <a:off x="5932509" y="1744656"/>
              <a:ext cx="1295404" cy="1208088"/>
              <a:chOff x="2519" y="3133"/>
              <a:chExt cx="816" cy="761"/>
            </a:xfrm>
          </p:grpSpPr>
          <p:sp>
            <p:nvSpPr>
              <p:cNvPr id="17" name="Text Box 31"/>
              <p:cNvSpPr txBox="1">
                <a:spLocks noChangeArrowheads="1"/>
              </p:cNvSpPr>
              <p:nvPr/>
            </p:nvSpPr>
            <p:spPr bwMode="auto">
              <a:xfrm>
                <a:off x="2599" y="3448"/>
                <a:ext cx="736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4000" b="1" dirty="0">
                    <a:latin typeface="Calibri" pitchFamily="34" charset="0"/>
                  </a:rPr>
                  <a:t>1٫220</a:t>
                </a:r>
                <a:endParaRPr lang="en-US" sz="40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34827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807" cy="713"/>
                <a:chOff x="2519" y="3133"/>
                <a:chExt cx="807" cy="713"/>
              </a:xfrm>
            </p:grpSpPr>
            <p:sp>
              <p:nvSpPr>
                <p:cNvPr id="19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642" y="3133"/>
                  <a:ext cx="684" cy="4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4000" b="1" dirty="0">
                      <a:latin typeface="Calibri" pitchFamily="34" charset="0"/>
                    </a:rPr>
                    <a:t>5٫603</a:t>
                  </a:r>
                  <a:endParaRPr lang="en-US" sz="40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20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sz="2000">
                    <a:cs typeface="+mj-cs"/>
                  </a:endParaRPr>
                </a:p>
              </p:txBody>
            </p:sp>
          </p:grpSp>
        </p:grpSp>
        <p:sp>
          <p:nvSpPr>
            <p:cNvPr id="16" name="Text Box 33"/>
            <p:cNvSpPr txBox="1">
              <a:spLocks noChangeArrowheads="1"/>
            </p:cNvSpPr>
            <p:nvPr/>
          </p:nvSpPr>
          <p:spPr bwMode="auto">
            <a:xfrm>
              <a:off x="6964943" y="2214556"/>
              <a:ext cx="544136" cy="70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4000" dirty="0">
                  <a:latin typeface="Calibri" pitchFamily="34" charset="0"/>
                  <a:cs typeface="+mj-cs"/>
                </a:rPr>
                <a:t>+</a:t>
              </a:r>
              <a:endParaRPr lang="en-US" sz="40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5,603 + 1,22 ش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6,823  ش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=6,82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10"/>
          <p:cNvGrpSpPr>
            <a:grpSpLocks/>
          </p:cNvGrpSpPr>
          <p:nvPr/>
        </p:nvGrpSpPr>
        <p:grpSpPr bwMode="auto">
          <a:xfrm>
            <a:off x="-71438" y="928688"/>
            <a:ext cx="9109076" cy="5310187"/>
            <a:chOff x="285720" y="1262050"/>
            <a:chExt cx="8501122" cy="5310222"/>
          </a:xfrm>
        </p:grpSpPr>
        <p:sp>
          <p:nvSpPr>
            <p:cNvPr id="3" name="Round Single Corner Rectangle 11"/>
            <p:cNvSpPr/>
            <p:nvPr/>
          </p:nvSpPr>
          <p:spPr>
            <a:xfrm>
              <a:off x="500545" y="1357301"/>
              <a:ext cx="8286297" cy="5214971"/>
            </a:xfrm>
            <a:prstGeom prst="round1Rect">
              <a:avLst/>
            </a:prstGeom>
            <a:gradFill>
              <a:gsLst>
                <a:gs pos="14000">
                  <a:srgbClr val="FF0000"/>
                </a:gs>
                <a:gs pos="50000">
                  <a:schemeClr val="bg1"/>
                </a:gs>
                <a:gs pos="100000">
                  <a:srgbClr val="FF0000"/>
                </a:gs>
              </a:gsLst>
              <a:lin ang="135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pic>
          <p:nvPicPr>
            <p:cNvPr id="35855" name="Picture 12" descr="2qsw5fc.gif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5720" y="1262050"/>
              <a:ext cx="476250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ounded Rectangle 4"/>
          <p:cNvSpPr/>
          <p:nvPr/>
        </p:nvSpPr>
        <p:spPr>
          <a:xfrm>
            <a:off x="7500958" y="1785926"/>
            <a:ext cx="918492" cy="785818"/>
          </a:xfrm>
          <a:prstGeom prst="roundRect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17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14563" y="1928813"/>
            <a:ext cx="52054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latin typeface="Calibri" pitchFamily="34" charset="0"/>
                <a:cs typeface="+mj-cs"/>
              </a:rPr>
              <a:t>26٫768 </a:t>
            </a:r>
            <a:r>
              <a:rPr lang="ar-EG" sz="4800" b="1" dirty="0">
                <a:latin typeface="Calibri" pitchFamily="34" charset="0"/>
                <a:cs typeface="+mj-cs"/>
              </a:rPr>
              <a:t>+ </a:t>
            </a:r>
            <a:r>
              <a:rPr lang="ar-EG" sz="4800" b="1" dirty="0">
                <a:latin typeface="Calibri" pitchFamily="34" charset="0"/>
                <a:cs typeface="+mj-cs"/>
              </a:rPr>
              <a:t>2٫991</a:t>
            </a:r>
            <a:endParaRPr lang="ar-EG" sz="4800" b="1" dirty="0">
              <a:latin typeface="Calibri" pitchFamily="34" charset="0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00188" y="4525963"/>
            <a:ext cx="23733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48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29٫759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4" name="Group 78"/>
          <p:cNvGrpSpPr>
            <a:grpSpLocks/>
          </p:cNvGrpSpPr>
          <p:nvPr/>
        </p:nvGrpSpPr>
        <p:grpSpPr bwMode="auto">
          <a:xfrm>
            <a:off x="1571625" y="3425825"/>
            <a:ext cx="2857500" cy="1208088"/>
            <a:chOff x="5686447" y="1744659"/>
            <a:chExt cx="1970093" cy="1208089"/>
          </a:xfrm>
        </p:grpSpPr>
        <p:grpSp>
          <p:nvGrpSpPr>
            <p:cNvPr id="35848" name="Group 30"/>
            <p:cNvGrpSpPr>
              <a:grpSpLocks/>
            </p:cNvGrpSpPr>
            <p:nvPr/>
          </p:nvGrpSpPr>
          <p:grpSpPr bwMode="auto">
            <a:xfrm>
              <a:off x="5686447" y="1744659"/>
              <a:ext cx="1970093" cy="1208089"/>
              <a:chOff x="2364" y="3133"/>
              <a:chExt cx="1241" cy="761"/>
            </a:xfrm>
          </p:grpSpPr>
          <p:sp>
            <p:nvSpPr>
              <p:cNvPr id="11" name="Text Box 31"/>
              <p:cNvSpPr txBox="1">
                <a:spLocks noChangeArrowheads="1"/>
              </p:cNvSpPr>
              <p:nvPr/>
            </p:nvSpPr>
            <p:spPr bwMode="auto">
              <a:xfrm>
                <a:off x="2519" y="3448"/>
                <a:ext cx="776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4000" b="1" dirty="0">
                    <a:latin typeface="Calibri" pitchFamily="34" charset="0"/>
                  </a:rPr>
                  <a:t>2٫991</a:t>
                </a:r>
                <a:endParaRPr lang="en-US" sz="40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35851" name="Group 32"/>
              <p:cNvGrpSpPr>
                <a:grpSpLocks/>
              </p:cNvGrpSpPr>
              <p:nvPr/>
            </p:nvGrpSpPr>
            <p:grpSpPr bwMode="auto">
              <a:xfrm>
                <a:off x="2364" y="3133"/>
                <a:ext cx="1241" cy="713"/>
                <a:chOff x="2364" y="3133"/>
                <a:chExt cx="1241" cy="713"/>
              </a:xfrm>
            </p:grpSpPr>
            <p:sp>
              <p:nvSpPr>
                <p:cNvPr id="13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364" y="3133"/>
                  <a:ext cx="1241" cy="4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4000" b="1" dirty="0">
                      <a:latin typeface="Calibri" pitchFamily="34" charset="0"/>
                    </a:rPr>
                    <a:t>    </a:t>
                  </a:r>
                  <a:r>
                    <a:rPr lang="ar-EG" sz="4000" b="1" dirty="0">
                      <a:latin typeface="Calibri" pitchFamily="34" charset="0"/>
                    </a:rPr>
                    <a:t>26٫768</a:t>
                  </a:r>
                  <a:endParaRPr lang="en-US" sz="40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4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0" name="Text Box 33"/>
            <p:cNvSpPr txBox="1">
              <a:spLocks noChangeArrowheads="1"/>
            </p:cNvSpPr>
            <p:nvPr/>
          </p:nvSpPr>
          <p:spPr bwMode="auto">
            <a:xfrm>
              <a:off x="6964818" y="2214559"/>
              <a:ext cx="543965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+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6,768 + 2,991 ش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29,759 ش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=29,75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10"/>
          <p:cNvGrpSpPr>
            <a:grpSpLocks/>
          </p:cNvGrpSpPr>
          <p:nvPr/>
        </p:nvGrpSpPr>
        <p:grpSpPr bwMode="auto">
          <a:xfrm>
            <a:off x="-71438" y="928688"/>
            <a:ext cx="9109076" cy="5310187"/>
            <a:chOff x="285720" y="1262050"/>
            <a:chExt cx="8501122" cy="5310222"/>
          </a:xfrm>
        </p:grpSpPr>
        <p:sp>
          <p:nvSpPr>
            <p:cNvPr id="3" name="Round Single Corner Rectangle 11"/>
            <p:cNvSpPr/>
            <p:nvPr/>
          </p:nvSpPr>
          <p:spPr>
            <a:xfrm>
              <a:off x="500545" y="1357301"/>
              <a:ext cx="8286297" cy="5214971"/>
            </a:xfrm>
            <a:prstGeom prst="round1Rect">
              <a:avLst/>
            </a:prstGeom>
            <a:gradFill>
              <a:gsLst>
                <a:gs pos="14000">
                  <a:srgbClr val="FF0000"/>
                </a:gs>
                <a:gs pos="50000">
                  <a:schemeClr val="bg1"/>
                </a:gs>
                <a:gs pos="100000">
                  <a:srgbClr val="FF0000"/>
                </a:gs>
              </a:gsLst>
              <a:lin ang="135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pic>
          <p:nvPicPr>
            <p:cNvPr id="36879" name="Picture 12" descr="2qsw5fc.gif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5720" y="1262050"/>
              <a:ext cx="476250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ounded Rectangle 7"/>
          <p:cNvSpPr/>
          <p:nvPr/>
        </p:nvSpPr>
        <p:spPr>
          <a:xfrm>
            <a:off x="7500958" y="1714479"/>
            <a:ext cx="918492" cy="785818"/>
          </a:xfrm>
          <a:prstGeom prst="roundRect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18 </a:t>
            </a: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2214563" y="1670050"/>
            <a:ext cx="5051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800" b="1" dirty="0">
                <a:latin typeface="Calibri" pitchFamily="34" charset="0"/>
                <a:cs typeface="+mj-cs"/>
              </a:rPr>
              <a:t>12٫03 </a:t>
            </a:r>
            <a:r>
              <a:rPr lang="ar-EG" sz="4800" b="1" dirty="0">
                <a:latin typeface="Calibri" pitchFamily="34" charset="0"/>
                <a:cs typeface="+mj-cs"/>
              </a:rPr>
              <a:t>– </a:t>
            </a:r>
            <a:r>
              <a:rPr lang="ar-EG" sz="4800" b="1" dirty="0">
                <a:latin typeface="Calibri" pitchFamily="34" charset="0"/>
                <a:cs typeface="+mj-cs"/>
              </a:rPr>
              <a:t>0٫145</a:t>
            </a:r>
            <a:endParaRPr lang="ar-EG" sz="4800" b="1" dirty="0">
              <a:latin typeface="Calibri" pitchFamily="34" charset="0"/>
              <a:cs typeface="+mj-cs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785813" y="4429125"/>
            <a:ext cx="22955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48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11٫885 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4" name="Group 78"/>
          <p:cNvGrpSpPr>
            <a:grpSpLocks/>
          </p:cNvGrpSpPr>
          <p:nvPr/>
        </p:nvGrpSpPr>
        <p:grpSpPr bwMode="auto">
          <a:xfrm>
            <a:off x="-20638" y="3071813"/>
            <a:ext cx="4094163" cy="1208087"/>
            <a:chOff x="5032396" y="1744659"/>
            <a:chExt cx="2822583" cy="1208089"/>
          </a:xfrm>
        </p:grpSpPr>
        <p:grpSp>
          <p:nvGrpSpPr>
            <p:cNvPr id="36872" name="Group 30"/>
            <p:cNvGrpSpPr>
              <a:grpSpLocks/>
            </p:cNvGrpSpPr>
            <p:nvPr/>
          </p:nvGrpSpPr>
          <p:grpSpPr bwMode="auto">
            <a:xfrm>
              <a:off x="5032396" y="1744659"/>
              <a:ext cx="2822583" cy="1208089"/>
              <a:chOff x="1952" y="3133"/>
              <a:chExt cx="1778" cy="761"/>
            </a:xfrm>
          </p:grpSpPr>
          <p:sp>
            <p:nvSpPr>
              <p:cNvPr id="11" name="Text Box 31"/>
              <p:cNvSpPr txBox="1">
                <a:spLocks noChangeArrowheads="1"/>
              </p:cNvSpPr>
              <p:nvPr/>
            </p:nvSpPr>
            <p:spPr bwMode="auto">
              <a:xfrm>
                <a:off x="2457" y="3448"/>
                <a:ext cx="838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4000" b="1" dirty="0">
                    <a:latin typeface="Calibri" pitchFamily="34" charset="0"/>
                  </a:rPr>
                  <a:t>0٫145</a:t>
                </a:r>
                <a:endParaRPr lang="en-US" sz="40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36875" name="Group 32"/>
              <p:cNvGrpSpPr>
                <a:grpSpLocks/>
              </p:cNvGrpSpPr>
              <p:nvPr/>
            </p:nvGrpSpPr>
            <p:grpSpPr bwMode="auto">
              <a:xfrm>
                <a:off x="1952" y="3133"/>
                <a:ext cx="1778" cy="713"/>
                <a:chOff x="1952" y="3133"/>
                <a:chExt cx="1778" cy="713"/>
              </a:xfrm>
            </p:grpSpPr>
            <p:sp>
              <p:nvSpPr>
                <p:cNvPr id="13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1952" y="3133"/>
                  <a:ext cx="1778" cy="4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4000" b="1" dirty="0">
                      <a:latin typeface="Calibri" pitchFamily="34" charset="0"/>
                    </a:rPr>
                    <a:t>12٫030</a:t>
                  </a:r>
                  <a:endParaRPr lang="en-US" sz="40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4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0" name="Text Box 33"/>
            <p:cNvSpPr txBox="1">
              <a:spLocks noChangeArrowheads="1"/>
            </p:cNvSpPr>
            <p:nvPr/>
          </p:nvSpPr>
          <p:spPr bwMode="auto">
            <a:xfrm>
              <a:off x="6965193" y="2214560"/>
              <a:ext cx="543941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2,03 – 0,145 ش3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1,885  ش3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=11,88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7643813" y="1571625"/>
            <a:ext cx="1143000" cy="1143000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cs typeface="+mj-cs"/>
              </a:rPr>
              <a:t>19</a:t>
            </a: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00063" y="857250"/>
            <a:ext cx="6786562" cy="5072063"/>
            <a:chOff x="785786" y="714356"/>
            <a:chExt cx="6786610" cy="5072098"/>
          </a:xfrm>
        </p:grpSpPr>
        <p:sp>
          <p:nvSpPr>
            <p:cNvPr id="5" name="Snip Diagonal Corner Rectangle 4"/>
            <p:cNvSpPr/>
            <p:nvPr/>
          </p:nvSpPr>
          <p:spPr>
            <a:xfrm>
              <a:off x="785786" y="714356"/>
              <a:ext cx="6786610" cy="5072098"/>
            </a:xfrm>
            <a:prstGeom prst="snip2DiagRect">
              <a:avLst/>
            </a:prstGeom>
            <a:ln w="38100">
              <a:solidFill>
                <a:srgbClr val="9900CC"/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1510" name="TextBox 2"/>
            <p:cNvSpPr txBox="1">
              <a:spLocks noChangeArrowheads="1"/>
            </p:cNvSpPr>
            <p:nvPr/>
          </p:nvSpPr>
          <p:spPr bwMode="auto">
            <a:xfrm>
              <a:off x="1428728" y="1571612"/>
              <a:ext cx="5715040" cy="2862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defRPr/>
              </a:pPr>
              <a:r>
                <a:rPr lang="ar-EG" sz="4500" b="1" dirty="0">
                  <a:latin typeface="Calibri" pitchFamily="34" charset="0"/>
                  <a:cs typeface="+mj-cs"/>
                </a:rPr>
                <a:t>عند فاطمة </a:t>
              </a:r>
              <a:r>
                <a:rPr lang="ar-EG" sz="4500" b="1" dirty="0">
                  <a:latin typeface="Calibri" pitchFamily="34" charset="0"/>
                  <a:cs typeface="+mj-cs"/>
                </a:rPr>
                <a:t>6٫4م </a:t>
              </a:r>
              <a:r>
                <a:rPr lang="ar-EG" sz="4500" b="1" dirty="0">
                  <a:latin typeface="Calibri" pitchFamily="34" charset="0"/>
                  <a:cs typeface="+mj-cs"/>
                </a:rPr>
                <a:t>قماشاً، إذا استعملت منها </a:t>
              </a:r>
              <a:r>
                <a:rPr lang="ar-EG" sz="4500" b="1" dirty="0">
                  <a:latin typeface="Calibri" pitchFamily="34" charset="0"/>
                  <a:cs typeface="+mj-cs"/>
                </a:rPr>
                <a:t>2٫8 </a:t>
              </a:r>
              <a:r>
                <a:rPr lang="ar-EG" sz="4500" b="1" dirty="0">
                  <a:latin typeface="Calibri" pitchFamily="34" charset="0"/>
                  <a:cs typeface="+mj-cs"/>
                </a:rPr>
                <a:t>م لخياطة ثوب لابنها. فكم يبقي من القماش؟</a:t>
              </a: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32 - صوت انتهاء الويندو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عند فاطمة 6  4م قماشا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7643813" y="1571625"/>
            <a:ext cx="1143000" cy="1143000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cs typeface="+mj-cs"/>
              </a:rPr>
              <a:t>19</a:t>
            </a:r>
          </a:p>
        </p:txBody>
      </p:sp>
      <p:sp>
        <p:nvSpPr>
          <p:cNvPr id="5" name="Snip Diagonal Corner Rectangle 4"/>
          <p:cNvSpPr/>
          <p:nvPr/>
        </p:nvSpPr>
        <p:spPr bwMode="auto">
          <a:xfrm>
            <a:off x="214313" y="857250"/>
            <a:ext cx="7286625" cy="5072063"/>
          </a:xfrm>
          <a:prstGeom prst="snip2DiagRect">
            <a:avLst/>
          </a:prstGeom>
          <a:ln w="38100">
            <a:solidFill>
              <a:srgbClr val="9900CC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cs typeface="+mj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50" y="1500188"/>
            <a:ext cx="6929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600" b="1">
                <a:solidFill>
                  <a:srgbClr val="FF0000"/>
                </a:solidFill>
              </a:rPr>
              <a:t>ما يتبقى من القماش = 6٫3 – 2٫8 </a:t>
            </a: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857250" y="3571875"/>
            <a:ext cx="1931988" cy="1146175"/>
            <a:chOff x="5932508" y="1744658"/>
            <a:chExt cx="1332419" cy="1146176"/>
          </a:xfrm>
        </p:grpSpPr>
        <p:grpSp>
          <p:nvGrpSpPr>
            <p:cNvPr id="38924" name="Group 30"/>
            <p:cNvGrpSpPr>
              <a:grpSpLocks/>
            </p:cNvGrpSpPr>
            <p:nvPr/>
          </p:nvGrpSpPr>
          <p:grpSpPr bwMode="auto">
            <a:xfrm>
              <a:off x="5932508" y="1744658"/>
              <a:ext cx="1281116" cy="1146176"/>
              <a:chOff x="2519" y="3133"/>
              <a:chExt cx="807" cy="722"/>
            </a:xfrm>
          </p:grpSpPr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>
                <a:off x="2674" y="3448"/>
                <a:ext cx="58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2٫8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38927" name="Group 32"/>
              <p:cNvGrpSpPr>
                <a:grpSpLocks/>
              </p:cNvGrpSpPr>
              <p:nvPr/>
            </p:nvGrpSpPr>
            <p:grpSpPr bwMode="auto">
              <a:xfrm>
                <a:off x="2519" y="3133"/>
                <a:ext cx="807" cy="713"/>
                <a:chOff x="2519" y="3133"/>
                <a:chExt cx="807" cy="713"/>
              </a:xfrm>
            </p:grpSpPr>
            <p:sp>
              <p:nvSpPr>
                <p:cNvPr id="11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642" y="3133"/>
                  <a:ext cx="684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6٫4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2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8" name="Text Box 33"/>
            <p:cNvSpPr txBox="1">
              <a:spLocks noChangeArrowheads="1"/>
            </p:cNvSpPr>
            <p:nvPr/>
          </p:nvSpPr>
          <p:spPr bwMode="auto">
            <a:xfrm>
              <a:off x="6720792" y="2214558"/>
              <a:ext cx="544135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3" name="Text Box 33"/>
          <p:cNvSpPr txBox="1">
            <a:spLocks noChangeArrowheads="1"/>
          </p:cNvSpPr>
          <p:nvPr/>
        </p:nvSpPr>
        <p:spPr bwMode="auto">
          <a:xfrm>
            <a:off x="1000125" y="4718050"/>
            <a:ext cx="15748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4400" b="1" dirty="0">
                <a:latin typeface="Calibri" pitchFamily="34" charset="0"/>
              </a:rPr>
              <a:t>3٫6</a:t>
            </a:r>
            <a:endParaRPr lang="en-US" sz="4400" dirty="0">
              <a:latin typeface="Calibri" pitchFamily="34" charset="0"/>
              <a:cs typeface="+mj-cs"/>
            </a:endParaRPr>
          </a:p>
        </p:txBody>
      </p:sp>
      <p:cxnSp>
        <p:nvCxnSpPr>
          <p:cNvPr id="15" name="رابط مستقيم 14"/>
          <p:cNvCxnSpPr/>
          <p:nvPr/>
        </p:nvCxnSpPr>
        <p:spPr>
          <a:xfrm rot="10800000" flipV="1">
            <a:off x="1643063" y="3717925"/>
            <a:ext cx="285750" cy="1428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رابط مستقيم 15"/>
          <p:cNvCxnSpPr/>
          <p:nvPr/>
        </p:nvCxnSpPr>
        <p:spPr>
          <a:xfrm rot="10800000" flipV="1">
            <a:off x="2000250" y="3789363"/>
            <a:ext cx="285750" cy="1428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 Box 31"/>
          <p:cNvSpPr txBox="1">
            <a:spLocks noChangeArrowheads="1"/>
          </p:cNvSpPr>
          <p:nvPr/>
        </p:nvSpPr>
        <p:spPr bwMode="auto">
          <a:xfrm>
            <a:off x="1082675" y="3143250"/>
            <a:ext cx="1346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600" b="1" dirty="0">
                <a:latin typeface="Calibri" pitchFamily="34" charset="0"/>
              </a:rPr>
              <a:t>5</a:t>
            </a:r>
            <a:endParaRPr lang="en-US" sz="3600" dirty="0">
              <a:latin typeface="Calibri" pitchFamily="34" charset="0"/>
              <a:cs typeface="+mj-cs"/>
            </a:endParaRPr>
          </a:p>
        </p:txBody>
      </p:sp>
      <p:sp>
        <p:nvSpPr>
          <p:cNvPr id="18" name="Text Box 31"/>
          <p:cNvSpPr txBox="1">
            <a:spLocks noChangeArrowheads="1"/>
          </p:cNvSpPr>
          <p:nvPr/>
        </p:nvSpPr>
        <p:spPr bwMode="auto">
          <a:xfrm>
            <a:off x="1511300" y="3146425"/>
            <a:ext cx="1346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600" b="1" dirty="0">
                <a:latin typeface="Calibri" pitchFamily="34" charset="0"/>
              </a:rPr>
              <a:t>14</a:t>
            </a:r>
            <a:endParaRPr lang="en-US" sz="3600" dirty="0">
              <a:latin typeface="Calibri" pitchFamily="34" charset="0"/>
              <a:cs typeface="+mj-cs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4000500" y="3000375"/>
            <a:ext cx="754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ا يبقى من القماش = 6,3 – 2,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33FF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= 3,6 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/>
      <p:bldP spid="13" grpId="1"/>
      <p:bldP spid="17" grpId="0"/>
      <p:bldP spid="18" grpId="0"/>
      <p:bldP spid="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7500938" y="1214438"/>
            <a:ext cx="1143000" cy="1143000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cs typeface="+mj-cs"/>
              </a:rPr>
              <a:t>20</a:t>
            </a: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00063" y="857250"/>
            <a:ext cx="6786562" cy="5072063"/>
            <a:chOff x="500034" y="857232"/>
            <a:chExt cx="6786610" cy="5072098"/>
          </a:xfrm>
        </p:grpSpPr>
        <p:sp>
          <p:nvSpPr>
            <p:cNvPr id="5" name="Snip Diagonal Corner Rectangle 4"/>
            <p:cNvSpPr/>
            <p:nvPr/>
          </p:nvSpPr>
          <p:spPr>
            <a:xfrm>
              <a:off x="500034" y="857232"/>
              <a:ext cx="6786610" cy="5072098"/>
            </a:xfrm>
            <a:prstGeom prst="snip2DiagRect">
              <a:avLst/>
            </a:prstGeom>
            <a:ln w="38100">
              <a:solidFill>
                <a:srgbClr val="9900CC"/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2534" name="TextBox 2"/>
            <p:cNvSpPr txBox="1">
              <a:spLocks noChangeArrowheads="1"/>
            </p:cNvSpPr>
            <p:nvPr/>
          </p:nvSpPr>
          <p:spPr bwMode="auto">
            <a:xfrm>
              <a:off x="857224" y="1138222"/>
              <a:ext cx="5715040" cy="3416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ar-EG" sz="3600" b="1" dirty="0">
                  <a:latin typeface="Calibri" pitchFamily="34" charset="0"/>
                  <a:cs typeface="+mj-cs"/>
                </a:rPr>
                <a:t>يقود طلال دراجته على طريق طولها 35 كيلومتراً. إذا قطع مسافة </a:t>
              </a:r>
              <a:r>
                <a:rPr lang="ar-EG" sz="3600" b="1" dirty="0">
                  <a:latin typeface="Calibri" pitchFamily="34" charset="0"/>
                  <a:cs typeface="+mj-cs"/>
                </a:rPr>
                <a:t>12٫6 </a:t>
              </a:r>
              <a:r>
                <a:rPr lang="ar-EG" sz="3600" b="1" dirty="0">
                  <a:latin typeface="Calibri" pitchFamily="34" charset="0"/>
                  <a:cs typeface="+mj-cs"/>
                </a:rPr>
                <a:t>كيلومتراً، ثم توقف ليستريح، وبعدها تابع القيادة مسافة </a:t>
              </a:r>
              <a:r>
                <a:rPr lang="ar-EG" sz="3600" b="1" dirty="0">
                  <a:latin typeface="Calibri" pitchFamily="34" charset="0"/>
                  <a:cs typeface="+mj-cs"/>
                </a:rPr>
                <a:t>10٫7 </a:t>
              </a:r>
              <a:r>
                <a:rPr lang="ar-EG" sz="3600" b="1" dirty="0">
                  <a:latin typeface="Calibri" pitchFamily="34" charset="0"/>
                  <a:cs typeface="+mj-cs"/>
                </a:rPr>
                <a:t>كيلومترات، ووقف بعدها ليستريح، فكم كيلومتراً يبقى حتى نهاية الطريق؟</a:t>
              </a: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يقود طلال دراجته على طريق طولها 35 كيلومترا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يقود طلال دراجته على طريق طولها 35 كيلومترا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7500938" y="1214438"/>
            <a:ext cx="1143000" cy="1143000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cs typeface="+mj-cs"/>
              </a:rPr>
              <a:t>20</a:t>
            </a:r>
          </a:p>
        </p:txBody>
      </p:sp>
      <p:sp>
        <p:nvSpPr>
          <p:cNvPr id="5" name="Snip Diagonal Corner Rectangle 4"/>
          <p:cNvSpPr/>
          <p:nvPr/>
        </p:nvSpPr>
        <p:spPr bwMode="auto">
          <a:xfrm>
            <a:off x="500063" y="857250"/>
            <a:ext cx="6786562" cy="5072063"/>
          </a:xfrm>
          <a:prstGeom prst="snip2DiagRect">
            <a:avLst/>
          </a:prstGeom>
          <a:ln w="38100">
            <a:solidFill>
              <a:srgbClr val="9900CC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cs typeface="+mj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" y="1500188"/>
            <a:ext cx="6858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600" b="1">
                <a:solidFill>
                  <a:srgbClr val="0000FF"/>
                </a:solidFill>
              </a:rPr>
              <a:t>المسافة التي قطعها طلال = 12٫6+10٫7</a:t>
            </a:r>
          </a:p>
          <a:p>
            <a:pPr algn="r" rtl="1"/>
            <a:endParaRPr lang="ar-EG" sz="3600" b="1">
              <a:solidFill>
                <a:srgbClr val="0000FF"/>
              </a:solidFill>
            </a:endParaRPr>
          </a:p>
          <a:p>
            <a:pPr algn="r" rtl="1"/>
            <a:r>
              <a:rPr lang="ar-EG" sz="3600" b="1">
                <a:solidFill>
                  <a:srgbClr val="0000FF"/>
                </a:solidFill>
              </a:rPr>
              <a:t>                              </a:t>
            </a:r>
            <a:endParaRPr lang="en-US" sz="3600">
              <a:solidFill>
                <a:srgbClr val="0000FF"/>
              </a:solidFill>
            </a:endParaRP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787400" y="3170238"/>
            <a:ext cx="2855913" cy="1146175"/>
            <a:chOff x="5637234" y="1744657"/>
            <a:chExt cx="1970093" cy="1146176"/>
          </a:xfrm>
        </p:grpSpPr>
        <p:grpSp>
          <p:nvGrpSpPr>
            <p:cNvPr id="40968" name="Group 30"/>
            <p:cNvGrpSpPr>
              <a:grpSpLocks/>
            </p:cNvGrpSpPr>
            <p:nvPr/>
          </p:nvGrpSpPr>
          <p:grpSpPr bwMode="auto">
            <a:xfrm>
              <a:off x="5637234" y="1744657"/>
              <a:ext cx="1970093" cy="1146176"/>
              <a:chOff x="2333" y="3133"/>
              <a:chExt cx="1241" cy="722"/>
            </a:xfrm>
          </p:grpSpPr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>
                <a:off x="2581" y="3448"/>
                <a:ext cx="744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10٫7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40971" name="Group 32"/>
              <p:cNvGrpSpPr>
                <a:grpSpLocks/>
              </p:cNvGrpSpPr>
              <p:nvPr/>
            </p:nvGrpSpPr>
            <p:grpSpPr bwMode="auto">
              <a:xfrm>
                <a:off x="2333" y="3133"/>
                <a:ext cx="1241" cy="713"/>
                <a:chOff x="2333" y="3133"/>
                <a:chExt cx="1241" cy="713"/>
              </a:xfrm>
            </p:grpSpPr>
            <p:sp>
              <p:nvSpPr>
                <p:cNvPr id="11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333" y="3133"/>
                  <a:ext cx="124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12٫6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2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8" name="Text Box 33"/>
            <p:cNvSpPr txBox="1">
              <a:spLocks noChangeArrowheads="1"/>
            </p:cNvSpPr>
            <p:nvPr/>
          </p:nvSpPr>
          <p:spPr bwMode="auto">
            <a:xfrm>
              <a:off x="6964500" y="2214557"/>
              <a:ext cx="54426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1073150" y="4313238"/>
            <a:ext cx="22955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4800" b="1" dirty="0"/>
              <a:t>23٫3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مسافة التي قطعها طلال = 12,6+10,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= 23٫3 ك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= 23٫3 ك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33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857875" y="214313"/>
            <a:ext cx="2357438" cy="1428750"/>
            <a:chOff x="5857884" y="214290"/>
            <a:chExt cx="2357454" cy="1428760"/>
          </a:xfrm>
        </p:grpSpPr>
        <p:sp>
          <p:nvSpPr>
            <p:cNvPr id="5" name="Wave 4"/>
            <p:cNvSpPr/>
            <p:nvPr/>
          </p:nvSpPr>
          <p:spPr>
            <a:xfrm>
              <a:off x="5857884" y="214290"/>
              <a:ext cx="2357454" cy="1428760"/>
            </a:xfrm>
            <a:prstGeom prst="wave">
              <a:avLst>
                <a:gd name="adj1" fmla="val 12500"/>
                <a:gd name="adj2" fmla="val -10000"/>
              </a:avLst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072198" y="428604"/>
              <a:ext cx="1928826" cy="1107996"/>
            </a:xfrm>
            <a:prstGeom prst="rect">
              <a:avLst/>
            </a:prstGeom>
            <a:noFill/>
          </p:spPr>
          <p:txBody>
            <a:bodyPr rtlCol="1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6600" b="1" dirty="0">
                  <a:ln w="18415" cmpd="sng">
                    <a:solidFill>
                      <a:srgbClr val="FF0000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j-cs"/>
                </a:rPr>
                <a:t>استعد</a:t>
              </a:r>
            </a:p>
          </p:txBody>
        </p: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3643313" y="2000250"/>
            <a:ext cx="4979987" cy="4643438"/>
            <a:chOff x="3643306" y="2000240"/>
            <a:chExt cx="4980523" cy="4643470"/>
          </a:xfrm>
        </p:grpSpPr>
        <p:pic>
          <p:nvPicPr>
            <p:cNvPr id="5125" name="Picture 6" descr="Diamond.wmf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43306" y="2000240"/>
              <a:ext cx="4980523" cy="464347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4000">
                  <a:srgbClr val="FF0000"/>
                </a:gs>
                <a:gs pos="50000">
                  <a:srgbClr val="FFFF00"/>
                </a:gs>
                <a:gs pos="100000">
                  <a:srgbClr val="FF0000"/>
                </a:gs>
              </a:gsLst>
              <a:lin ang="13500000" scaled="1"/>
            </a:gradFill>
            <a:ln w="9525">
              <a:noFill/>
              <a:miter lim="800000"/>
              <a:headEnd/>
              <a:tailEnd/>
            </a:ln>
          </p:spPr>
        </p:pic>
        <p:sp>
          <p:nvSpPr>
            <p:cNvPr id="4102" name="TextBox 2"/>
            <p:cNvSpPr txBox="1">
              <a:spLocks noChangeArrowheads="1"/>
            </p:cNvSpPr>
            <p:nvPr/>
          </p:nvSpPr>
          <p:spPr bwMode="auto">
            <a:xfrm>
              <a:off x="3857641" y="2357430"/>
              <a:ext cx="4429602" cy="3478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ar-EG" sz="3600" b="1" dirty="0">
                  <a:latin typeface="Calibri" pitchFamily="34" charset="0"/>
                  <a:cs typeface="+mj-cs"/>
                </a:rPr>
                <a:t>يبلغ المتوسط العالمي لاستهلاك الفرد من المياه حوالي </a:t>
              </a:r>
              <a:r>
                <a:rPr lang="ar-EG" sz="3600" b="1" dirty="0">
                  <a:latin typeface="Calibri" pitchFamily="34" charset="0"/>
                  <a:cs typeface="+mj-cs"/>
                </a:rPr>
                <a:t>149</a:t>
              </a:r>
              <a:r>
                <a:rPr lang="ar-EG" sz="3600" b="1" dirty="0"/>
                <a:t>٫</a:t>
              </a:r>
              <a:r>
                <a:rPr lang="ar-EG" sz="3600" b="1" dirty="0">
                  <a:latin typeface="Calibri" pitchFamily="34" charset="0"/>
                  <a:cs typeface="+mj-cs"/>
                </a:rPr>
                <a:t>7 </a:t>
              </a:r>
              <a:r>
                <a:rPr lang="ar-EG" sz="3600" b="1" dirty="0">
                  <a:latin typeface="Calibri" pitchFamily="34" charset="0"/>
                  <a:cs typeface="+mj-cs"/>
                </a:rPr>
                <a:t>لتراً يومياً؛ بينما يزيد في المملكة العربية السعودية على ذلك بمقدار </a:t>
              </a:r>
              <a:r>
                <a:rPr lang="ar-EG" sz="3600" b="1" dirty="0">
                  <a:latin typeface="Calibri" pitchFamily="34" charset="0"/>
                  <a:cs typeface="+mj-cs"/>
                </a:rPr>
                <a:t>136</a:t>
              </a:r>
              <a:r>
                <a:rPr lang="ar-EG" sz="3600" b="1" dirty="0"/>
                <a:t>٫</a:t>
              </a:r>
              <a:r>
                <a:rPr lang="ar-EG" sz="3600" b="1" dirty="0">
                  <a:latin typeface="Calibri" pitchFamily="34" charset="0"/>
                  <a:cs typeface="+mj-cs"/>
                </a:rPr>
                <a:t>2 </a:t>
              </a:r>
              <a:r>
                <a:rPr lang="ar-EG" sz="3600" b="1" dirty="0">
                  <a:latin typeface="Calibri" pitchFamily="34" charset="0"/>
                  <a:cs typeface="+mj-cs"/>
                </a:rPr>
                <a:t>لتراً يومياً. </a:t>
              </a:r>
            </a:p>
          </p:txBody>
        </p:sp>
      </p:grp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 cstate="print">
            <a:lum bright="-18000" contrast="36000"/>
          </a:blip>
          <a:srcRect/>
          <a:stretch>
            <a:fillRect/>
          </a:stretch>
        </p:blipFill>
        <p:spPr bwMode="auto">
          <a:xfrm rot="-993590">
            <a:off x="307975" y="582613"/>
            <a:ext cx="39338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ستع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يبلغ المتوسط العالمي لاستهلاك الفرد من ال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يبلغ المتوسط العالمي لاستهلاك الفرد من ال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nip Diagonal Corner Rectangle 4"/>
          <p:cNvSpPr/>
          <p:nvPr/>
        </p:nvSpPr>
        <p:spPr bwMode="auto">
          <a:xfrm>
            <a:off x="500063" y="857250"/>
            <a:ext cx="6786562" cy="5072063"/>
          </a:xfrm>
          <a:prstGeom prst="snip2DiagRect">
            <a:avLst/>
          </a:prstGeom>
          <a:ln w="38100">
            <a:solidFill>
              <a:srgbClr val="9900CC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cs typeface="+mj-cs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428625" y="1357313"/>
            <a:ext cx="6858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600" b="1"/>
              <a:t>المسافة المتبقية = 35 – 23٫3 </a:t>
            </a:r>
            <a:endParaRPr lang="ar-EG" sz="3600" b="1">
              <a:solidFill>
                <a:srgbClr val="0000FF"/>
              </a:solidFill>
            </a:endParaRPr>
          </a:p>
          <a:p>
            <a:pPr algn="r" rtl="1"/>
            <a:r>
              <a:rPr lang="ar-EG" sz="3600" b="1">
                <a:solidFill>
                  <a:srgbClr val="0000FF"/>
                </a:solidFill>
              </a:rPr>
              <a:t>                              </a:t>
            </a:r>
            <a:endParaRPr lang="en-US" sz="3600">
              <a:solidFill>
                <a:srgbClr val="0000FF"/>
              </a:solidFill>
            </a:endParaRPr>
          </a:p>
        </p:txBody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714375" y="2809875"/>
            <a:ext cx="3000375" cy="1146175"/>
            <a:chOff x="5438795" y="1744657"/>
            <a:chExt cx="2070038" cy="1146176"/>
          </a:xfrm>
        </p:grpSpPr>
        <p:grpSp>
          <p:nvGrpSpPr>
            <p:cNvPr id="41992" name="Group 30"/>
            <p:cNvGrpSpPr>
              <a:grpSpLocks/>
            </p:cNvGrpSpPr>
            <p:nvPr/>
          </p:nvGrpSpPr>
          <p:grpSpPr bwMode="auto">
            <a:xfrm>
              <a:off x="5438795" y="1744657"/>
              <a:ext cx="1970093" cy="1146176"/>
              <a:chOff x="2208" y="3133"/>
              <a:chExt cx="1241" cy="722"/>
            </a:xfrm>
          </p:grpSpPr>
          <p:sp>
            <p:nvSpPr>
              <p:cNvPr id="7" name="Text Box 31"/>
              <p:cNvSpPr txBox="1">
                <a:spLocks noChangeArrowheads="1"/>
              </p:cNvSpPr>
              <p:nvPr/>
            </p:nvSpPr>
            <p:spPr bwMode="auto">
              <a:xfrm>
                <a:off x="2456" y="3448"/>
                <a:ext cx="744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23٫3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41995" name="Group 32"/>
              <p:cNvGrpSpPr>
                <a:grpSpLocks/>
              </p:cNvGrpSpPr>
              <p:nvPr/>
            </p:nvGrpSpPr>
            <p:grpSpPr bwMode="auto">
              <a:xfrm>
                <a:off x="2208" y="3133"/>
                <a:ext cx="1241" cy="713"/>
                <a:chOff x="2208" y="3133"/>
                <a:chExt cx="1241" cy="713"/>
              </a:xfrm>
            </p:grpSpPr>
            <p:sp>
              <p:nvSpPr>
                <p:cNvPr id="9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208" y="3133"/>
                  <a:ext cx="124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35٫0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0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6" name="Text Box 33"/>
            <p:cNvSpPr txBox="1">
              <a:spLocks noChangeArrowheads="1"/>
            </p:cNvSpPr>
            <p:nvPr/>
          </p:nvSpPr>
          <p:spPr bwMode="auto">
            <a:xfrm>
              <a:off x="6964490" y="2214557"/>
              <a:ext cx="544343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990600" y="3884613"/>
            <a:ext cx="22955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4800" b="1" dirty="0"/>
              <a:t>11٫7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3" name="Cloud 1"/>
          <p:cNvSpPr/>
          <p:nvPr/>
        </p:nvSpPr>
        <p:spPr>
          <a:xfrm>
            <a:off x="7500938" y="1214438"/>
            <a:ext cx="1143000" cy="1143000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cs typeface="+mj-cs"/>
              </a:rPr>
              <a:t>20</a:t>
            </a: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مسافة المتبقية = 35 – 23٫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= 11٫7 كل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1" grpId="1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7500938" y="1214438"/>
            <a:ext cx="1143000" cy="1143000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cs typeface="+mj-cs"/>
              </a:rPr>
              <a:t>21</a:t>
            </a: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00063" y="785813"/>
            <a:ext cx="6786562" cy="5500687"/>
            <a:chOff x="500034" y="857232"/>
            <a:chExt cx="6786610" cy="5072098"/>
          </a:xfrm>
        </p:grpSpPr>
        <p:sp>
          <p:nvSpPr>
            <p:cNvPr id="5" name="Snip Diagonal Corner Rectangle 4"/>
            <p:cNvSpPr/>
            <p:nvPr/>
          </p:nvSpPr>
          <p:spPr>
            <a:xfrm>
              <a:off x="500034" y="857232"/>
              <a:ext cx="6786610" cy="5072098"/>
            </a:xfrm>
            <a:prstGeom prst="snip2DiagRect">
              <a:avLst/>
            </a:prstGeom>
            <a:ln w="38100">
              <a:solidFill>
                <a:srgbClr val="9900CC"/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3558" name="TextBox 2"/>
            <p:cNvSpPr txBox="1">
              <a:spLocks noChangeArrowheads="1"/>
            </p:cNvSpPr>
            <p:nvPr/>
          </p:nvSpPr>
          <p:spPr bwMode="auto">
            <a:xfrm>
              <a:off x="928662" y="1278809"/>
              <a:ext cx="5715040" cy="4057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defRPr/>
              </a:pPr>
              <a:r>
                <a:rPr lang="ar-EG" sz="4000" b="1" dirty="0">
                  <a:latin typeface="Calibri" pitchFamily="34" charset="0"/>
                  <a:cs typeface="+mj-cs"/>
                </a:rPr>
                <a:t>يُباعُ السمادُ في أكياس كبيرة، كتلة الواحد منها </a:t>
              </a:r>
              <a:r>
                <a:rPr lang="ar-EG" sz="4000" b="1" dirty="0">
                  <a:latin typeface="Calibri" pitchFamily="34" charset="0"/>
                  <a:cs typeface="+mj-cs"/>
                </a:rPr>
                <a:t>48٫5 </a:t>
              </a:r>
              <a:r>
                <a:rPr lang="ar-EG" sz="4000" b="1" dirty="0">
                  <a:latin typeface="Calibri" pitchFamily="34" charset="0"/>
                  <a:cs typeface="+mj-cs"/>
                </a:rPr>
                <a:t>كجم، وأكياس صغيرة كتلة الواحد منها </a:t>
              </a:r>
              <a:r>
                <a:rPr lang="ar-EG" sz="4000" b="1" dirty="0">
                  <a:latin typeface="Calibri" pitchFamily="34" charset="0"/>
                  <a:cs typeface="+mj-cs"/>
                </a:rPr>
                <a:t>24٫6 </a:t>
              </a:r>
              <a:r>
                <a:rPr lang="ar-EG" sz="4000" b="1" dirty="0">
                  <a:latin typeface="Calibri" pitchFamily="34" charset="0"/>
                  <a:cs typeface="+mj-cs"/>
                </a:rPr>
                <a:t>كجم. ويحتاج مزارع إلى 75 كجم من السماد، إذا اشترى كيساً كبيراً وكيساً صغيراً، فما الكمية التي </a:t>
              </a:r>
              <a:r>
                <a:rPr lang="ar-EG" sz="4000" b="1" dirty="0">
                  <a:latin typeface="Calibri" pitchFamily="34" charset="0"/>
                  <a:cs typeface="+mj-cs"/>
                </a:rPr>
                <a:t>ستنقصه؟0</a:t>
              </a:r>
              <a:endParaRPr lang="ar-EG" sz="4000" b="1" dirty="0">
                <a:latin typeface="Calibri" pitchFamily="34" charset="0"/>
                <a:cs typeface="+mj-cs"/>
              </a:endParaRP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يُباعُ السمادُ في أكياس كبيرة ش4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يُباعُ السمادُ في أكياس كبيرة ش4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7500938" y="1214438"/>
            <a:ext cx="1143000" cy="1143000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cs typeface="+mj-cs"/>
              </a:rPr>
              <a:t>21</a:t>
            </a:r>
          </a:p>
        </p:txBody>
      </p:sp>
      <p:sp>
        <p:nvSpPr>
          <p:cNvPr id="5" name="Snip Diagonal Corner Rectangle 4"/>
          <p:cNvSpPr/>
          <p:nvPr/>
        </p:nvSpPr>
        <p:spPr bwMode="auto">
          <a:xfrm>
            <a:off x="500063" y="785813"/>
            <a:ext cx="6786562" cy="5500687"/>
          </a:xfrm>
          <a:prstGeom prst="snip2DiagRect">
            <a:avLst/>
          </a:prstGeom>
          <a:ln w="38100">
            <a:solidFill>
              <a:srgbClr val="9900CC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cs typeface="+mj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3" y="1500188"/>
            <a:ext cx="6715125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600" b="1"/>
              <a:t>الكمية الموجودة = 48٫5 +24٫6 </a:t>
            </a:r>
          </a:p>
          <a:p>
            <a:pPr algn="r" rtl="1"/>
            <a:endParaRPr lang="ar-EG" sz="4000" b="1"/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1144588" y="3455988"/>
            <a:ext cx="2855912" cy="1146175"/>
            <a:chOff x="5686447" y="1744657"/>
            <a:chExt cx="1970093" cy="1146176"/>
          </a:xfrm>
        </p:grpSpPr>
        <p:grpSp>
          <p:nvGrpSpPr>
            <p:cNvPr id="44040" name="Group 30"/>
            <p:cNvGrpSpPr>
              <a:grpSpLocks/>
            </p:cNvGrpSpPr>
            <p:nvPr/>
          </p:nvGrpSpPr>
          <p:grpSpPr bwMode="auto">
            <a:xfrm>
              <a:off x="5686447" y="1744657"/>
              <a:ext cx="1970093" cy="1146176"/>
              <a:chOff x="2364" y="3133"/>
              <a:chExt cx="1241" cy="722"/>
            </a:xfrm>
          </p:grpSpPr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>
                <a:off x="2550" y="3448"/>
                <a:ext cx="74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24٫6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44043" name="Group 32"/>
              <p:cNvGrpSpPr>
                <a:grpSpLocks/>
              </p:cNvGrpSpPr>
              <p:nvPr/>
            </p:nvGrpSpPr>
            <p:grpSpPr bwMode="auto">
              <a:xfrm>
                <a:off x="2364" y="3133"/>
                <a:ext cx="1241" cy="713"/>
                <a:chOff x="2364" y="3133"/>
                <a:chExt cx="1241" cy="713"/>
              </a:xfrm>
            </p:grpSpPr>
            <p:sp>
              <p:nvSpPr>
                <p:cNvPr id="11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364" y="3133"/>
                  <a:ext cx="124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48٫5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2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8" name="Text Box 33"/>
            <p:cNvSpPr txBox="1">
              <a:spLocks noChangeArrowheads="1"/>
            </p:cNvSpPr>
            <p:nvPr/>
          </p:nvSpPr>
          <p:spPr bwMode="auto">
            <a:xfrm>
              <a:off x="6964434" y="2214557"/>
              <a:ext cx="54426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1358900" y="4598988"/>
            <a:ext cx="22955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4800" b="1" dirty="0"/>
              <a:t>73٫1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3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الكمية الموجودة = 48,5 +24,6 =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= 73٫1 كج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4"/>
          <p:cNvSpPr/>
          <p:nvPr/>
        </p:nvSpPr>
        <p:spPr bwMode="auto">
          <a:xfrm>
            <a:off x="500063" y="785813"/>
            <a:ext cx="6786562" cy="5500687"/>
          </a:xfrm>
          <a:prstGeom prst="snip2DiagRect">
            <a:avLst/>
          </a:prstGeom>
          <a:ln w="38100">
            <a:solidFill>
              <a:srgbClr val="9900CC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>
              <a:cs typeface="+mj-cs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428625" y="1428750"/>
            <a:ext cx="671512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600" b="1"/>
              <a:t>الكمية المتبقية = 75 – 73٫1                                        </a:t>
            </a:r>
            <a:endParaRPr lang="en-US" sz="3600"/>
          </a:p>
          <a:p>
            <a:pPr algn="r" rtl="1"/>
            <a:endParaRPr lang="ar-EG" sz="4000" b="1"/>
          </a:p>
        </p:txBody>
      </p:sp>
      <p:grpSp>
        <p:nvGrpSpPr>
          <p:cNvPr id="4" name="Group 78"/>
          <p:cNvGrpSpPr>
            <a:grpSpLocks/>
          </p:cNvGrpSpPr>
          <p:nvPr/>
        </p:nvGrpSpPr>
        <p:grpSpPr bwMode="auto">
          <a:xfrm>
            <a:off x="1501775" y="3455988"/>
            <a:ext cx="2855913" cy="1146175"/>
            <a:chOff x="5637234" y="1744657"/>
            <a:chExt cx="1970093" cy="1146176"/>
          </a:xfrm>
        </p:grpSpPr>
        <p:grpSp>
          <p:nvGrpSpPr>
            <p:cNvPr id="45064" name="Group 30"/>
            <p:cNvGrpSpPr>
              <a:grpSpLocks/>
            </p:cNvGrpSpPr>
            <p:nvPr/>
          </p:nvGrpSpPr>
          <p:grpSpPr bwMode="auto">
            <a:xfrm>
              <a:off x="5637234" y="1744657"/>
              <a:ext cx="1970093" cy="1146176"/>
              <a:chOff x="2333" y="3133"/>
              <a:chExt cx="1241" cy="722"/>
            </a:xfrm>
          </p:grpSpPr>
          <p:sp>
            <p:nvSpPr>
              <p:cNvPr id="7" name="Text Box 31"/>
              <p:cNvSpPr txBox="1">
                <a:spLocks noChangeArrowheads="1"/>
              </p:cNvSpPr>
              <p:nvPr/>
            </p:nvSpPr>
            <p:spPr bwMode="auto">
              <a:xfrm>
                <a:off x="2550" y="3448"/>
                <a:ext cx="74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73٫1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45067" name="Group 32"/>
              <p:cNvGrpSpPr>
                <a:grpSpLocks/>
              </p:cNvGrpSpPr>
              <p:nvPr/>
            </p:nvGrpSpPr>
            <p:grpSpPr bwMode="auto">
              <a:xfrm>
                <a:off x="2333" y="3133"/>
                <a:ext cx="1241" cy="713"/>
                <a:chOff x="2333" y="3133"/>
                <a:chExt cx="1241" cy="713"/>
              </a:xfrm>
            </p:grpSpPr>
            <p:sp>
              <p:nvSpPr>
                <p:cNvPr id="9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333" y="3133"/>
                  <a:ext cx="124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75٫0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0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6" name="Text Box 33"/>
            <p:cNvSpPr txBox="1">
              <a:spLocks noChangeArrowheads="1"/>
            </p:cNvSpPr>
            <p:nvPr/>
          </p:nvSpPr>
          <p:spPr bwMode="auto">
            <a:xfrm>
              <a:off x="6964500" y="2214557"/>
              <a:ext cx="54426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633538" y="4527550"/>
            <a:ext cx="2295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4800" b="1" dirty="0"/>
              <a:t>1٫9</a:t>
            </a:r>
            <a:endParaRPr lang="ar-EG" sz="48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3" name="Cloud 1"/>
          <p:cNvSpPr/>
          <p:nvPr/>
        </p:nvSpPr>
        <p:spPr>
          <a:xfrm>
            <a:off x="7500938" y="1214438"/>
            <a:ext cx="1143000" cy="1143000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cs typeface="+mj-cs"/>
              </a:rPr>
              <a:t>21</a:t>
            </a: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5357813" y="3014663"/>
            <a:ext cx="754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7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=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كمية المتبقية = 75 – 73٫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= 1٫9 كج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071688" y="214313"/>
            <a:ext cx="5286375" cy="1143000"/>
            <a:chOff x="2071670" y="214290"/>
            <a:chExt cx="5286412" cy="1143008"/>
          </a:xfrm>
        </p:grpSpPr>
        <p:sp>
          <p:nvSpPr>
            <p:cNvPr id="6" name="Flowchart: Terminator 5"/>
            <p:cNvSpPr/>
            <p:nvPr/>
          </p:nvSpPr>
          <p:spPr>
            <a:xfrm>
              <a:off x="2071670" y="214290"/>
              <a:ext cx="5286412" cy="1143008"/>
            </a:xfrm>
            <a:prstGeom prst="flowChartTerminator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4583" name="TextBox 1"/>
            <p:cNvSpPr txBox="1">
              <a:spLocks noChangeArrowheads="1"/>
            </p:cNvSpPr>
            <p:nvPr/>
          </p:nvSpPr>
          <p:spPr bwMode="auto">
            <a:xfrm>
              <a:off x="2571735" y="428603"/>
              <a:ext cx="4429156" cy="769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defRPr/>
              </a:pPr>
              <a:r>
                <a:rPr lang="ar-EG" sz="4400" b="1" dirty="0">
                  <a:latin typeface="Calibri" pitchFamily="34" charset="0"/>
                  <a:cs typeface="+mj-cs"/>
                </a:rPr>
                <a:t>مسألة من واقع الحياة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14625" y="1714500"/>
            <a:ext cx="5214938" cy="18161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rtl="1">
              <a:defRPr/>
            </a:pPr>
            <a:r>
              <a:rPr lang="ar-EG" sz="4000" b="1" dirty="0">
                <a:solidFill>
                  <a:srgbClr val="0000FF"/>
                </a:solidFill>
                <a:cs typeface="+mj-cs"/>
              </a:rPr>
              <a:t>علوم: </a:t>
            </a:r>
          </a:p>
          <a:p>
            <a:pPr algn="r" rtl="1">
              <a:defRPr/>
            </a:pPr>
            <a:r>
              <a:rPr lang="ar-EG" sz="3600" b="1" dirty="0">
                <a:cs typeface="+mj-cs"/>
              </a:rPr>
              <a:t>يبين الجدول المجاور معدل أطوال بعض العظام في جسم الرجل.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4375" y="1643063"/>
            <a:ext cx="1643063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جدول 7"/>
          <p:cNvGraphicFramePr>
            <a:graphicFrameLocks noGrp="1"/>
          </p:cNvGraphicFramePr>
          <p:nvPr/>
        </p:nvGraphicFramePr>
        <p:xfrm>
          <a:off x="2786063" y="3714750"/>
          <a:ext cx="5024437" cy="2714625"/>
        </p:xfrm>
        <a:graphic>
          <a:graphicData uri="http://schemas.openxmlformats.org/drawingml/2006/table">
            <a:tbl>
              <a:tblPr rtl="1" firstRow="1" bandRow="1">
                <a:tableStyleId>{93296810-A885-4BE3-A3E7-6D5BEEA58F35}</a:tableStyleId>
              </a:tblPr>
              <a:tblGrid>
                <a:gridCol w="2512215"/>
                <a:gridCol w="2512215"/>
              </a:tblGrid>
              <a:tr h="678655">
                <a:tc gridSpan="2"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678655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678655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678655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143250" y="3773488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معدل </a:t>
            </a:r>
            <a:r>
              <a:rPr lang="ar-EG" sz="28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أطوال العظام في جسم الرجل</a:t>
            </a: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6500813" y="4500563"/>
            <a:ext cx="1214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الفخذ</a:t>
            </a: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6500813" y="5143500"/>
            <a:ext cx="1214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الساق</a:t>
            </a: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6500813" y="5773738"/>
            <a:ext cx="1214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الساعد</a:t>
            </a: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714625" y="4500563"/>
            <a:ext cx="2357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45٫312 </a:t>
            </a:r>
            <a:r>
              <a:rPr lang="ar-EG" sz="32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سم</a:t>
            </a: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2786063" y="5143500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200" b="1">
                <a:solidFill>
                  <a:srgbClr val="FF0000"/>
                </a:solidFill>
                <a:latin typeface="Calibri" pitchFamily="34" charset="0"/>
              </a:rPr>
              <a:t>37٫85 سم</a:t>
            </a:r>
            <a:endParaRPr lang="ar-EG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2857500" y="5773738"/>
            <a:ext cx="221456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200" b="1" dirty="0">
                <a:solidFill>
                  <a:srgbClr val="FF0000"/>
                </a:solidFill>
                <a:latin typeface="Calibri" pitchFamily="34" charset="0"/>
              </a:rPr>
              <a:t>25٫27 </a:t>
            </a:r>
            <a:r>
              <a:rPr lang="ar-EG" sz="3200" b="1" dirty="0">
                <a:solidFill>
                  <a:srgbClr val="FF0000"/>
                </a:solidFill>
                <a:latin typeface="Calibri" pitchFamily="34" charset="0"/>
              </a:rPr>
              <a:t>سم</a:t>
            </a:r>
            <a:endParaRPr lang="ar-EG" sz="2800" b="1" dirty="0">
              <a:solidFill>
                <a:srgbClr val="FF0000"/>
              </a:solidFill>
              <a:latin typeface="Calibri" pitchFamily="34" charset="0"/>
            </a:endParaRPr>
          </a:p>
          <a:p>
            <a:pPr algn="r" rtl="1">
              <a:defRPr/>
            </a:pPr>
            <a:endParaRPr lang="ar-EG" sz="2800" b="1" dirty="0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سألة من واقع الحيا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علو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علو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يبين الجدول المجاور معدل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يبين الجدول المجاور معدل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معدل أطوال العظام في جسم الرجل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الفخ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45,312 سم ش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السا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37,85 سم ش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الساع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25,27 سم ش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214313" y="428625"/>
            <a:ext cx="8786812" cy="6072188"/>
            <a:chOff x="214282" y="428604"/>
            <a:chExt cx="8786842" cy="5572164"/>
          </a:xfrm>
        </p:grpSpPr>
        <p:sp>
          <p:nvSpPr>
            <p:cNvPr id="9" name="Flowchart: Terminator 8"/>
            <p:cNvSpPr/>
            <p:nvPr/>
          </p:nvSpPr>
          <p:spPr>
            <a:xfrm>
              <a:off x="214282" y="1071042"/>
              <a:ext cx="8786842" cy="4287288"/>
            </a:xfrm>
            <a:prstGeom prst="flowChartTerminator">
              <a:avLst/>
            </a:prstGeom>
            <a:solidFill>
              <a:srgbClr val="00FF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grpSp>
          <p:nvGrpSpPr>
            <p:cNvPr id="47119" name="Group 9"/>
            <p:cNvGrpSpPr>
              <a:grpSpLocks/>
            </p:cNvGrpSpPr>
            <p:nvPr/>
          </p:nvGrpSpPr>
          <p:grpSpPr bwMode="auto">
            <a:xfrm>
              <a:off x="857224" y="428604"/>
              <a:ext cx="7500990" cy="5572164"/>
              <a:chOff x="428596" y="357166"/>
              <a:chExt cx="8501122" cy="6357981"/>
            </a:xfrm>
          </p:grpSpPr>
          <p:sp>
            <p:nvSpPr>
              <p:cNvPr id="11" name="Flowchart: Terminator 10"/>
              <p:cNvSpPr/>
              <p:nvPr/>
            </p:nvSpPr>
            <p:spPr>
              <a:xfrm rot="5400000">
                <a:off x="1714574" y="-928815"/>
                <a:ext cx="5929129" cy="8501093"/>
              </a:xfrm>
              <a:prstGeom prst="flowChartTerminator">
                <a:avLst/>
              </a:prstGeom>
              <a:solidFill>
                <a:srgbClr val="FF0000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12" name="Flowchart: Terminator 11"/>
              <p:cNvSpPr/>
              <p:nvPr/>
            </p:nvSpPr>
            <p:spPr>
              <a:xfrm rot="5400000">
                <a:off x="1714574" y="-499963"/>
                <a:ext cx="5929129" cy="8501093"/>
              </a:xfrm>
              <a:prstGeom prst="flowChartTerminator">
                <a:avLst/>
              </a:prstGeom>
              <a:solidFill>
                <a:srgbClr val="9900CC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13" name="Flowchart: Terminator 12"/>
              <p:cNvSpPr/>
              <p:nvPr/>
            </p:nvSpPr>
            <p:spPr>
              <a:xfrm rot="5400000">
                <a:off x="1714575" y="-714390"/>
                <a:ext cx="5929128" cy="8501093"/>
              </a:xfrm>
              <a:prstGeom prst="flowChartTerminator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</p:grpSp>
      </p:grpSp>
      <p:sp>
        <p:nvSpPr>
          <p:cNvPr id="2" name="Heptagon 1"/>
          <p:cNvSpPr/>
          <p:nvPr/>
        </p:nvSpPr>
        <p:spPr>
          <a:xfrm>
            <a:off x="6929454" y="1214422"/>
            <a:ext cx="1071570" cy="928694"/>
          </a:xfrm>
          <a:prstGeom prst="heptagon">
            <a:avLst/>
          </a:prstGeom>
          <a:solidFill>
            <a:srgbClr val="D6009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22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14438" y="1363663"/>
            <a:ext cx="55721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400" b="1" dirty="0">
                <a:latin typeface="Calibri" pitchFamily="34" charset="0"/>
                <a:cs typeface="+mj-cs"/>
              </a:rPr>
              <a:t>ما الفرق بين طولي الفخذ والساق؟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28688" y="3071813"/>
            <a:ext cx="73580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000" b="1">
                <a:solidFill>
                  <a:srgbClr val="0000FF"/>
                </a:solidFill>
              </a:rPr>
              <a:t>الفرق بين طولي الفخذ والساق = 45٫312-37٫85</a:t>
            </a:r>
            <a:endParaRPr lang="en-US" sz="4000">
              <a:solidFill>
                <a:srgbClr val="0000FF"/>
              </a:solidFill>
            </a:endParaRPr>
          </a:p>
        </p:txBody>
      </p:sp>
      <p:grpSp>
        <p:nvGrpSpPr>
          <p:cNvPr id="7" name="Group 78"/>
          <p:cNvGrpSpPr>
            <a:grpSpLocks/>
          </p:cNvGrpSpPr>
          <p:nvPr/>
        </p:nvGrpSpPr>
        <p:grpSpPr bwMode="auto">
          <a:xfrm>
            <a:off x="2071688" y="4354513"/>
            <a:ext cx="2855912" cy="1146175"/>
            <a:chOff x="5686447" y="1744657"/>
            <a:chExt cx="1970093" cy="1146176"/>
          </a:xfrm>
        </p:grpSpPr>
        <p:grpSp>
          <p:nvGrpSpPr>
            <p:cNvPr id="47112" name="Group 30"/>
            <p:cNvGrpSpPr>
              <a:grpSpLocks/>
            </p:cNvGrpSpPr>
            <p:nvPr/>
          </p:nvGrpSpPr>
          <p:grpSpPr bwMode="auto">
            <a:xfrm>
              <a:off x="5686445" y="1744657"/>
              <a:ext cx="1970092" cy="1146176"/>
              <a:chOff x="2364" y="3133"/>
              <a:chExt cx="1241" cy="722"/>
            </a:xfrm>
          </p:grpSpPr>
          <p:sp>
            <p:nvSpPr>
              <p:cNvPr id="17" name="Text Box 31"/>
              <p:cNvSpPr txBox="1">
                <a:spLocks noChangeArrowheads="1"/>
              </p:cNvSpPr>
              <p:nvPr/>
            </p:nvSpPr>
            <p:spPr bwMode="auto">
              <a:xfrm>
                <a:off x="2612" y="3448"/>
                <a:ext cx="77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37٫850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47115" name="Group 32"/>
              <p:cNvGrpSpPr>
                <a:grpSpLocks/>
              </p:cNvGrpSpPr>
              <p:nvPr/>
            </p:nvGrpSpPr>
            <p:grpSpPr bwMode="auto">
              <a:xfrm>
                <a:off x="2364" y="3133"/>
                <a:ext cx="1241" cy="713"/>
                <a:chOff x="2364" y="3133"/>
                <a:chExt cx="1241" cy="713"/>
              </a:xfrm>
            </p:grpSpPr>
            <p:sp>
              <p:nvSpPr>
                <p:cNvPr id="19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364" y="3133"/>
                  <a:ext cx="124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45٫312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20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6" name="Text Box 33"/>
            <p:cNvSpPr txBox="1">
              <a:spLocks noChangeArrowheads="1"/>
            </p:cNvSpPr>
            <p:nvPr/>
          </p:nvSpPr>
          <p:spPr bwMode="auto">
            <a:xfrm>
              <a:off x="6964434" y="2214557"/>
              <a:ext cx="54426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2346325" y="5429250"/>
            <a:ext cx="28686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44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= </a:t>
            </a:r>
            <a:r>
              <a:rPr lang="ar-EG" sz="44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7٫462 </a:t>
            </a:r>
            <a:endParaRPr lang="ar-EG" sz="44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p_excl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ما الفرق بين طولي الفخذ والسا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الفرق بين طولي الفخذ والساق = 45,312-37,8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= 7٫462 س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7"/>
          <p:cNvGrpSpPr>
            <a:grpSpLocks/>
          </p:cNvGrpSpPr>
          <p:nvPr/>
        </p:nvGrpSpPr>
        <p:grpSpPr bwMode="auto">
          <a:xfrm>
            <a:off x="214313" y="428625"/>
            <a:ext cx="8786812" cy="6072188"/>
            <a:chOff x="214282" y="428604"/>
            <a:chExt cx="8786842" cy="5572164"/>
          </a:xfrm>
        </p:grpSpPr>
        <p:sp>
          <p:nvSpPr>
            <p:cNvPr id="9" name="Flowchart: Terminator 8"/>
            <p:cNvSpPr/>
            <p:nvPr/>
          </p:nvSpPr>
          <p:spPr>
            <a:xfrm>
              <a:off x="214282" y="1071042"/>
              <a:ext cx="8786842" cy="4287288"/>
            </a:xfrm>
            <a:prstGeom prst="flowChartTerminator">
              <a:avLst/>
            </a:prstGeom>
            <a:solidFill>
              <a:srgbClr val="00FF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grpSp>
          <p:nvGrpSpPr>
            <p:cNvPr id="48143" name="Group 9"/>
            <p:cNvGrpSpPr>
              <a:grpSpLocks/>
            </p:cNvGrpSpPr>
            <p:nvPr/>
          </p:nvGrpSpPr>
          <p:grpSpPr bwMode="auto">
            <a:xfrm>
              <a:off x="857224" y="428604"/>
              <a:ext cx="7500990" cy="5572164"/>
              <a:chOff x="428596" y="357166"/>
              <a:chExt cx="8501122" cy="6357981"/>
            </a:xfrm>
          </p:grpSpPr>
          <p:sp>
            <p:nvSpPr>
              <p:cNvPr id="11" name="Flowchart: Terminator 10"/>
              <p:cNvSpPr/>
              <p:nvPr/>
            </p:nvSpPr>
            <p:spPr>
              <a:xfrm rot="5400000">
                <a:off x="1714574" y="-928815"/>
                <a:ext cx="5929129" cy="8501093"/>
              </a:xfrm>
              <a:prstGeom prst="flowChartTerminator">
                <a:avLst/>
              </a:prstGeom>
              <a:solidFill>
                <a:srgbClr val="FF0000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12" name="Flowchart: Terminator 11"/>
              <p:cNvSpPr/>
              <p:nvPr/>
            </p:nvSpPr>
            <p:spPr>
              <a:xfrm rot="5400000">
                <a:off x="1714574" y="-499963"/>
                <a:ext cx="5929129" cy="8501093"/>
              </a:xfrm>
              <a:prstGeom prst="flowChartTerminator">
                <a:avLst/>
              </a:prstGeom>
              <a:solidFill>
                <a:srgbClr val="9900CC"/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13" name="Flowchart: Terminator 12"/>
              <p:cNvSpPr/>
              <p:nvPr/>
            </p:nvSpPr>
            <p:spPr>
              <a:xfrm rot="5400000">
                <a:off x="1714575" y="-714390"/>
                <a:ext cx="5929128" cy="8501093"/>
              </a:xfrm>
              <a:prstGeom prst="flowChartTerminator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</p:grpSp>
      </p:grpSp>
      <p:sp>
        <p:nvSpPr>
          <p:cNvPr id="5" name="Heptagon 4"/>
          <p:cNvSpPr/>
          <p:nvPr/>
        </p:nvSpPr>
        <p:spPr>
          <a:xfrm>
            <a:off x="6929454" y="1279511"/>
            <a:ext cx="1071570" cy="928694"/>
          </a:xfrm>
          <a:prstGeom prst="heptagon">
            <a:avLst/>
          </a:prstGeom>
          <a:solidFill>
            <a:srgbClr val="D6009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23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4438" y="1071563"/>
            <a:ext cx="55721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400" b="1" dirty="0">
                <a:latin typeface="Calibri" pitchFamily="34" charset="0"/>
                <a:cs typeface="+mj-cs"/>
              </a:rPr>
              <a:t>كم يزيد طول الساق على طول الساعد؟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0250" y="3000375"/>
            <a:ext cx="64293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>
                <a:solidFill>
                  <a:srgbClr val="0000FF"/>
                </a:solidFill>
              </a:rPr>
              <a:t>الفرق بين طولي الساق والساعد = 37٫85-25٫27</a:t>
            </a:r>
            <a:endParaRPr lang="en-US" sz="4000">
              <a:solidFill>
                <a:srgbClr val="0000FF"/>
              </a:solidFill>
            </a:endParaRPr>
          </a:p>
          <a:p>
            <a:pPr algn="ctr" rtl="1"/>
            <a:r>
              <a:rPr lang="ar-EG" sz="4000" b="1">
                <a:solidFill>
                  <a:srgbClr val="0000FF"/>
                </a:solidFill>
              </a:rPr>
              <a:t>                                               </a:t>
            </a:r>
            <a:endParaRPr lang="en-US" sz="4000">
              <a:solidFill>
                <a:srgbClr val="0000FF"/>
              </a:solidFill>
            </a:endParaRPr>
          </a:p>
        </p:txBody>
      </p:sp>
      <p:grpSp>
        <p:nvGrpSpPr>
          <p:cNvPr id="4" name="Group 78"/>
          <p:cNvGrpSpPr>
            <a:grpSpLocks/>
          </p:cNvGrpSpPr>
          <p:nvPr/>
        </p:nvGrpSpPr>
        <p:grpSpPr bwMode="auto">
          <a:xfrm>
            <a:off x="1071563" y="4000500"/>
            <a:ext cx="2855912" cy="1146175"/>
            <a:chOff x="5686447" y="1744657"/>
            <a:chExt cx="1970093" cy="1146176"/>
          </a:xfrm>
        </p:grpSpPr>
        <p:grpSp>
          <p:nvGrpSpPr>
            <p:cNvPr id="48136" name="Group 30"/>
            <p:cNvGrpSpPr>
              <a:grpSpLocks/>
            </p:cNvGrpSpPr>
            <p:nvPr/>
          </p:nvGrpSpPr>
          <p:grpSpPr bwMode="auto">
            <a:xfrm>
              <a:off x="5686445" y="1744657"/>
              <a:ext cx="1970092" cy="1146176"/>
              <a:chOff x="2364" y="3133"/>
              <a:chExt cx="1241" cy="722"/>
            </a:xfrm>
          </p:grpSpPr>
          <p:sp>
            <p:nvSpPr>
              <p:cNvPr id="17" name="Text Box 31"/>
              <p:cNvSpPr txBox="1">
                <a:spLocks noChangeArrowheads="1"/>
              </p:cNvSpPr>
              <p:nvPr/>
            </p:nvSpPr>
            <p:spPr bwMode="auto">
              <a:xfrm>
                <a:off x="2612" y="3448"/>
                <a:ext cx="77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25٫27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48139" name="Group 32"/>
              <p:cNvGrpSpPr>
                <a:grpSpLocks/>
              </p:cNvGrpSpPr>
              <p:nvPr/>
            </p:nvGrpSpPr>
            <p:grpSpPr bwMode="auto">
              <a:xfrm>
                <a:off x="2364" y="3133"/>
                <a:ext cx="1241" cy="713"/>
                <a:chOff x="2364" y="3133"/>
                <a:chExt cx="1241" cy="713"/>
              </a:xfrm>
            </p:grpSpPr>
            <p:sp>
              <p:nvSpPr>
                <p:cNvPr id="19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364" y="3133"/>
                  <a:ext cx="124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37٫85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20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6" name="Text Box 33"/>
            <p:cNvSpPr txBox="1">
              <a:spLocks noChangeArrowheads="1"/>
            </p:cNvSpPr>
            <p:nvPr/>
          </p:nvSpPr>
          <p:spPr bwMode="auto">
            <a:xfrm>
              <a:off x="6964434" y="2214557"/>
              <a:ext cx="544267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-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1285875" y="5072063"/>
            <a:ext cx="2928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4000" b="1" dirty="0">
                <a:solidFill>
                  <a:srgbClr val="0000FF"/>
                </a:solidFill>
              </a:rPr>
              <a:t>= </a:t>
            </a:r>
            <a:r>
              <a:rPr lang="ar-EG" sz="4000" b="1" dirty="0">
                <a:solidFill>
                  <a:srgbClr val="0000FF"/>
                </a:solidFill>
              </a:rPr>
              <a:t>12٫58 </a:t>
            </a:r>
            <a:r>
              <a:rPr lang="ar-EG" sz="4000" b="1" dirty="0">
                <a:solidFill>
                  <a:srgbClr val="0000FF"/>
                </a:solidFill>
              </a:rPr>
              <a:t>سم</a:t>
            </a:r>
            <a:endParaRPr lang="ar-EG" sz="40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3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p_excl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كم يزيد طول الساق على طول الساع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الفرق بين طولي الساق والساعد = 37,85-25,2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= 12,58 س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allAtOnce"/>
      <p:bldP spid="2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14313" y="1571625"/>
            <a:ext cx="8501062" cy="5000625"/>
            <a:chOff x="285720" y="1071546"/>
            <a:chExt cx="8501122" cy="4286280"/>
          </a:xfrm>
        </p:grpSpPr>
        <p:sp>
          <p:nvSpPr>
            <p:cNvPr id="9" name="Trapezoid 8"/>
            <p:cNvSpPr/>
            <p:nvPr/>
          </p:nvSpPr>
          <p:spPr>
            <a:xfrm>
              <a:off x="285720" y="1071546"/>
              <a:ext cx="8429684" cy="4286280"/>
            </a:xfrm>
            <a:prstGeom prst="trapezoid">
              <a:avLst>
                <a:gd name="adj" fmla="val 20938"/>
              </a:avLst>
            </a:prstGeom>
            <a:solidFill>
              <a:srgbClr val="0000FF"/>
            </a:solidFill>
            <a:ln w="76200">
              <a:solidFill>
                <a:schemeClr val="tx1"/>
              </a:solidFill>
            </a:ln>
            <a:effectLst>
              <a:innerShdw blurRad="825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0" name="Trapezoid 9"/>
            <p:cNvSpPr/>
            <p:nvPr/>
          </p:nvSpPr>
          <p:spPr>
            <a:xfrm rot="10800000">
              <a:off x="357158" y="1071546"/>
              <a:ext cx="8429684" cy="4286280"/>
            </a:xfrm>
            <a:prstGeom prst="trapezoid">
              <a:avLst>
                <a:gd name="adj" fmla="val 20938"/>
              </a:avLst>
            </a:prstGeom>
            <a:solidFill>
              <a:srgbClr val="FF3300"/>
            </a:solidFill>
            <a:ln w="76200">
              <a:solidFill>
                <a:schemeClr val="tx1"/>
              </a:solidFill>
            </a:ln>
            <a:effectLst>
              <a:innerShdw blurRad="825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1571625" y="285750"/>
            <a:ext cx="5929313" cy="1000125"/>
            <a:chOff x="1571604" y="285728"/>
            <a:chExt cx="5929354" cy="1000132"/>
          </a:xfrm>
        </p:grpSpPr>
        <p:sp>
          <p:nvSpPr>
            <p:cNvPr id="6" name="Trapezoid 5"/>
            <p:cNvSpPr/>
            <p:nvPr/>
          </p:nvSpPr>
          <p:spPr>
            <a:xfrm>
              <a:off x="1571604" y="285728"/>
              <a:ext cx="5929354" cy="1000132"/>
            </a:xfrm>
            <a:prstGeom prst="trapezoid">
              <a:avLst/>
            </a:prstGeom>
            <a:gradFill>
              <a:gsLst>
                <a:gs pos="14000">
                  <a:srgbClr val="9900CC"/>
                </a:gs>
                <a:gs pos="50000">
                  <a:srgbClr val="FFFF00"/>
                </a:gs>
                <a:gs pos="100000">
                  <a:srgbClr val="FF0000"/>
                </a:gs>
              </a:gsLst>
              <a:lin ang="1350000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26632" name="TextBox 1"/>
            <p:cNvSpPr txBox="1">
              <a:spLocks noChangeArrowheads="1"/>
            </p:cNvSpPr>
            <p:nvPr/>
          </p:nvSpPr>
          <p:spPr bwMode="auto">
            <a:xfrm>
              <a:off x="1785918" y="428604"/>
              <a:ext cx="5643601" cy="830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defRPr/>
              </a:pPr>
              <a:r>
                <a:rPr lang="ar-EG" sz="4800" b="1" dirty="0">
                  <a:latin typeface="Calibri" pitchFamily="34" charset="0"/>
                  <a:cs typeface="+mj-cs"/>
                </a:rPr>
                <a:t>مسائل مهارات التفكير العُليا</a:t>
              </a:r>
            </a:p>
          </p:txBody>
        </p:sp>
      </p:grpSp>
      <p:sp>
        <p:nvSpPr>
          <p:cNvPr id="3" name="Wave 2"/>
          <p:cNvSpPr/>
          <p:nvPr/>
        </p:nvSpPr>
        <p:spPr>
          <a:xfrm>
            <a:off x="7358082" y="2357430"/>
            <a:ext cx="1285884" cy="1071570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24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43000" y="1857375"/>
            <a:ext cx="5643563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4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مسألة مفتوحة: </a:t>
            </a:r>
          </a:p>
          <a:p>
            <a:pPr algn="r" rtl="1">
              <a:defRPr/>
            </a:pPr>
            <a:r>
              <a:rPr lang="ar-EG" sz="3600" b="1" dirty="0">
                <a:latin typeface="Calibri" pitchFamily="34" charset="0"/>
                <a:cs typeface="+mj-cs"/>
              </a:rPr>
              <a:t>اكتب زوجين مختلفين من الكسور العشرية، بحيث يكون مجموع كل منهما </a:t>
            </a:r>
            <a:r>
              <a:rPr lang="ar-EG" sz="3600" b="1" dirty="0">
                <a:latin typeface="Calibri" pitchFamily="34" charset="0"/>
                <a:cs typeface="+mj-cs"/>
              </a:rPr>
              <a:t>8٫69</a:t>
            </a:r>
            <a:r>
              <a:rPr lang="ar-EG" sz="3600" b="1" dirty="0">
                <a:latin typeface="Calibri" pitchFamily="34" charset="0"/>
                <a:cs typeface="+mj-cs"/>
              </a:rPr>
              <a:t>، وأن يتضمن الجمع في أحدهما إعادة التجميع.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625" y="5105400"/>
            <a:ext cx="72151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200" b="1">
                <a:solidFill>
                  <a:srgbClr val="FFFF00"/>
                </a:solidFill>
              </a:rPr>
              <a:t>الكسور هي: 4٫29 + 4٫4  </a:t>
            </a:r>
          </a:p>
          <a:p>
            <a:pPr algn="r" rtl="1"/>
            <a:r>
              <a:rPr lang="ar-EG" sz="3200" b="1">
                <a:solidFill>
                  <a:srgbClr val="FFFF00"/>
                </a:solidFill>
              </a:rPr>
              <a:t>أو 6٫2 + 2٫49</a:t>
            </a:r>
            <a:endParaRPr lang="en-US" sz="32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سائل مهارات التفكير العُلي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allenB2onusX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مسألة مفتوح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اكتب زوجين مختلفين م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الكسور هي 4٫29 + 4٫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أو 6٫2 + 2٫4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ave 1"/>
          <p:cNvSpPr/>
          <p:nvPr/>
        </p:nvSpPr>
        <p:spPr>
          <a:xfrm>
            <a:off x="7643834" y="2357430"/>
            <a:ext cx="1285884" cy="1071570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25 </a:t>
            </a: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28625" y="571500"/>
            <a:ext cx="7215188" cy="5786438"/>
            <a:chOff x="428596" y="214290"/>
            <a:chExt cx="8358246" cy="5786502"/>
          </a:xfrm>
        </p:grpSpPr>
        <p:grpSp>
          <p:nvGrpSpPr>
            <p:cNvPr id="50181" name="Group 4"/>
            <p:cNvGrpSpPr>
              <a:grpSpLocks/>
            </p:cNvGrpSpPr>
            <p:nvPr/>
          </p:nvGrpSpPr>
          <p:grpSpPr bwMode="auto">
            <a:xfrm>
              <a:off x="428596" y="214290"/>
              <a:ext cx="8358246" cy="5786502"/>
              <a:chOff x="428596" y="214290"/>
              <a:chExt cx="8358246" cy="5786502"/>
            </a:xfrm>
          </p:grpSpPr>
          <p:sp>
            <p:nvSpPr>
              <p:cNvPr id="8" name="Wave 7"/>
              <p:cNvSpPr/>
              <p:nvPr/>
            </p:nvSpPr>
            <p:spPr>
              <a:xfrm>
                <a:off x="571472" y="214290"/>
                <a:ext cx="8001056" cy="5786502"/>
              </a:xfrm>
              <a:prstGeom prst="wave">
                <a:avLst>
                  <a:gd name="adj1" fmla="val 11869"/>
                  <a:gd name="adj2" fmla="val -339"/>
                </a:avLst>
              </a:prstGeom>
              <a:solidFill>
                <a:srgbClr val="0000FF"/>
              </a:solidFill>
              <a:ln w="76200">
                <a:solidFill>
                  <a:schemeClr val="tx1"/>
                </a:solidFill>
              </a:ln>
              <a:effectLst>
                <a:innerShdw blurRad="1270000">
                  <a:schemeClr val="bg1"/>
                </a:innerShdw>
              </a:effectLst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9" name="Wave 2"/>
              <p:cNvSpPr/>
              <p:nvPr/>
            </p:nvSpPr>
            <p:spPr>
              <a:xfrm rot="5400000">
                <a:off x="2500298" y="-928718"/>
                <a:ext cx="4214842" cy="8358246"/>
              </a:xfrm>
              <a:prstGeom prst="wave">
                <a:avLst>
                  <a:gd name="adj1" fmla="val 5067"/>
                  <a:gd name="adj2" fmla="val 0"/>
                </a:avLst>
              </a:prstGeom>
              <a:gradFill flip="none" rotWithShape="1">
                <a:gsLst>
                  <a:gs pos="0">
                    <a:srgbClr val="C00000"/>
                  </a:gs>
                  <a:gs pos="25000">
                    <a:srgbClr val="FFC000"/>
                  </a:gs>
                  <a:gs pos="50000">
                    <a:srgbClr val="FFFF00"/>
                  </a:gs>
                  <a:gs pos="75000">
                    <a:srgbClr val="66FF33"/>
                  </a:gs>
                  <a:gs pos="100000">
                    <a:srgbClr val="0000FF"/>
                  </a:gs>
                </a:gsLst>
                <a:lin ang="13500000" scaled="1"/>
                <a:tileRect/>
              </a:gradFill>
              <a:ln w="76200">
                <a:solidFill>
                  <a:schemeClr val="tx1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</p:grpSp>
        <p:pic>
          <p:nvPicPr>
            <p:cNvPr id="50182" name="Picture 6" descr="karekano03.gif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285852" y="428604"/>
              <a:ext cx="166687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654" name="TextBox 2"/>
          <p:cNvSpPr txBox="1">
            <a:spLocks noChangeArrowheads="1"/>
          </p:cNvSpPr>
          <p:nvPr/>
        </p:nvSpPr>
        <p:spPr bwMode="auto">
          <a:xfrm>
            <a:off x="1214438" y="1857375"/>
            <a:ext cx="5643562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ar-EG" sz="55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الحس العددي:</a:t>
            </a:r>
          </a:p>
          <a:p>
            <a:pPr algn="ctr" rtl="1">
              <a:defRPr/>
            </a:pPr>
            <a:r>
              <a:rPr lang="ar-EG" sz="5500" b="1" dirty="0">
                <a:latin typeface="Calibri" pitchFamily="34" charset="0"/>
                <a:cs typeface="+mj-cs"/>
              </a:rPr>
              <a:t>اشرح كيف تعرف أن مجموع </a:t>
            </a:r>
            <a:r>
              <a:rPr lang="ar-EG" sz="5500" b="1" dirty="0">
                <a:latin typeface="Calibri" pitchFamily="34" charset="0"/>
                <a:cs typeface="+mj-cs"/>
              </a:rPr>
              <a:t>2٫4 </a:t>
            </a:r>
            <a:r>
              <a:rPr lang="ar-EG" sz="5500" b="1" dirty="0" err="1">
                <a:latin typeface="Calibri" pitchFamily="34" charset="0"/>
                <a:cs typeface="+mj-cs"/>
              </a:rPr>
              <a:t>و</a:t>
            </a:r>
            <a:r>
              <a:rPr lang="ar-EG" sz="5500" b="1" dirty="0">
                <a:latin typeface="Calibri" pitchFamily="34" charset="0"/>
                <a:cs typeface="+mj-cs"/>
              </a:rPr>
              <a:t> </a:t>
            </a:r>
            <a:r>
              <a:rPr lang="ar-EG" sz="5500" b="1" dirty="0">
                <a:latin typeface="Calibri" pitchFamily="34" charset="0"/>
                <a:cs typeface="+mj-cs"/>
              </a:rPr>
              <a:t>3٫6 </a:t>
            </a:r>
            <a:r>
              <a:rPr lang="ar-EG" sz="5500" b="1" dirty="0" err="1">
                <a:latin typeface="Calibri" pitchFamily="34" charset="0"/>
                <a:cs typeface="+mj-cs"/>
              </a:rPr>
              <a:t>و</a:t>
            </a:r>
            <a:r>
              <a:rPr lang="ar-EG" sz="5500" b="1" dirty="0">
                <a:latin typeface="Calibri" pitchFamily="34" charset="0"/>
                <a:cs typeface="+mj-cs"/>
              </a:rPr>
              <a:t> </a:t>
            </a:r>
            <a:r>
              <a:rPr lang="ar-EG" sz="5500" b="1" dirty="0">
                <a:latin typeface="Calibri" pitchFamily="34" charset="0"/>
                <a:cs typeface="+mj-cs"/>
              </a:rPr>
              <a:t>5٫1 </a:t>
            </a:r>
            <a:r>
              <a:rPr lang="ar-EG" sz="5500" b="1" dirty="0">
                <a:latin typeface="Calibri" pitchFamily="34" charset="0"/>
                <a:cs typeface="+mj-cs"/>
              </a:rPr>
              <a:t>أكبر من 10؟ 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llenB2onusX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الحس العددي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اشرح كيف تعرف أن مجمو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ave 1"/>
          <p:cNvSpPr/>
          <p:nvPr/>
        </p:nvSpPr>
        <p:spPr>
          <a:xfrm>
            <a:off x="7643834" y="2357430"/>
            <a:ext cx="1285884" cy="1071570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25 </a:t>
            </a:r>
          </a:p>
        </p:txBody>
      </p:sp>
      <p:grpSp>
        <p:nvGrpSpPr>
          <p:cNvPr id="51203" name="Group 4"/>
          <p:cNvGrpSpPr>
            <a:grpSpLocks/>
          </p:cNvGrpSpPr>
          <p:nvPr/>
        </p:nvGrpSpPr>
        <p:grpSpPr bwMode="auto">
          <a:xfrm>
            <a:off x="428625" y="571500"/>
            <a:ext cx="7215188" cy="5786438"/>
            <a:chOff x="428596" y="214290"/>
            <a:chExt cx="8358246" cy="5786502"/>
          </a:xfrm>
        </p:grpSpPr>
        <p:grpSp>
          <p:nvGrpSpPr>
            <p:cNvPr id="51205" name="Group 4"/>
            <p:cNvGrpSpPr>
              <a:grpSpLocks/>
            </p:cNvGrpSpPr>
            <p:nvPr/>
          </p:nvGrpSpPr>
          <p:grpSpPr bwMode="auto">
            <a:xfrm>
              <a:off x="428596" y="214290"/>
              <a:ext cx="8358246" cy="5786502"/>
              <a:chOff x="428596" y="214290"/>
              <a:chExt cx="8358246" cy="5786502"/>
            </a:xfrm>
          </p:grpSpPr>
          <p:sp>
            <p:nvSpPr>
              <p:cNvPr id="8" name="Wave 7"/>
              <p:cNvSpPr/>
              <p:nvPr/>
            </p:nvSpPr>
            <p:spPr>
              <a:xfrm>
                <a:off x="571472" y="214290"/>
                <a:ext cx="8001056" cy="5786502"/>
              </a:xfrm>
              <a:prstGeom prst="wave">
                <a:avLst>
                  <a:gd name="adj1" fmla="val 11869"/>
                  <a:gd name="adj2" fmla="val -339"/>
                </a:avLst>
              </a:prstGeom>
              <a:solidFill>
                <a:srgbClr val="0000FF"/>
              </a:solidFill>
              <a:ln w="76200">
                <a:solidFill>
                  <a:schemeClr val="tx1"/>
                </a:solidFill>
              </a:ln>
              <a:effectLst>
                <a:innerShdw blurRad="1270000">
                  <a:schemeClr val="bg1"/>
                </a:innerShdw>
              </a:effectLst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9" name="Wave 2"/>
              <p:cNvSpPr/>
              <p:nvPr/>
            </p:nvSpPr>
            <p:spPr>
              <a:xfrm rot="5400000">
                <a:off x="2500298" y="-928718"/>
                <a:ext cx="4214842" cy="8358246"/>
              </a:xfrm>
              <a:prstGeom prst="wave">
                <a:avLst>
                  <a:gd name="adj1" fmla="val 5067"/>
                  <a:gd name="adj2" fmla="val 0"/>
                </a:avLst>
              </a:prstGeom>
              <a:gradFill flip="none" rotWithShape="1">
                <a:gsLst>
                  <a:gs pos="0">
                    <a:srgbClr val="C00000"/>
                  </a:gs>
                  <a:gs pos="25000">
                    <a:srgbClr val="FFC000"/>
                  </a:gs>
                  <a:gs pos="50000">
                    <a:srgbClr val="FFFF00"/>
                  </a:gs>
                  <a:gs pos="75000">
                    <a:srgbClr val="66FF33"/>
                  </a:gs>
                  <a:gs pos="100000">
                    <a:srgbClr val="0000FF"/>
                  </a:gs>
                </a:gsLst>
                <a:lin ang="13500000" scaled="1"/>
                <a:tileRect/>
              </a:gradFill>
              <a:ln w="76200">
                <a:solidFill>
                  <a:schemeClr val="tx1"/>
                </a:solidFill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</p:grpSp>
        <p:pic>
          <p:nvPicPr>
            <p:cNvPr id="51206" name="Picture 6" descr="karekano03.gi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85852" y="428604"/>
              <a:ext cx="166687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000125" y="1714500"/>
            <a:ext cx="5929313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defRPr/>
            </a:pPr>
            <a:endParaRPr lang="ar-EG" sz="44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  <a:p>
            <a:pPr algn="ctr" rtl="1">
              <a:defRPr/>
            </a:pPr>
            <a:r>
              <a:rPr lang="ar-EG" sz="4400" b="1" dirty="0"/>
              <a:t>مجموع الأعداد الصحيحة فقط يساوي 10 وإذا ما أضفنا مجموع الكسور العشرية فإن الناتج يكون أكبر من 10</a:t>
            </a:r>
            <a:endParaRPr lang="en-US" sz="4400" dirty="0"/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جموع الأعداد الصحيحة فقط يساوي 10 وإذا ما أضفن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5"/>
          <p:cNvGrpSpPr>
            <a:grpSpLocks/>
          </p:cNvGrpSpPr>
          <p:nvPr/>
        </p:nvGrpSpPr>
        <p:grpSpPr bwMode="auto">
          <a:xfrm>
            <a:off x="5857875" y="214313"/>
            <a:ext cx="2357438" cy="1428750"/>
            <a:chOff x="5857884" y="214290"/>
            <a:chExt cx="2357454" cy="1428760"/>
          </a:xfrm>
        </p:grpSpPr>
        <p:sp>
          <p:nvSpPr>
            <p:cNvPr id="5" name="Wave 4"/>
            <p:cNvSpPr/>
            <p:nvPr/>
          </p:nvSpPr>
          <p:spPr>
            <a:xfrm>
              <a:off x="5857884" y="214290"/>
              <a:ext cx="2357454" cy="1428760"/>
            </a:xfrm>
            <a:prstGeom prst="wave">
              <a:avLst>
                <a:gd name="adj1" fmla="val 12500"/>
                <a:gd name="adj2" fmla="val -10000"/>
              </a:avLst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072198" y="428604"/>
              <a:ext cx="1928826" cy="1107996"/>
            </a:xfrm>
            <a:prstGeom prst="rect">
              <a:avLst/>
            </a:prstGeom>
            <a:noFill/>
          </p:spPr>
          <p:txBody>
            <a:bodyPr rtlCol="1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6600" b="1" dirty="0">
                  <a:ln w="18415" cmpd="sng">
                    <a:solidFill>
                      <a:srgbClr val="FF0000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j-cs"/>
                </a:rPr>
                <a:t>استعد</a:t>
              </a:r>
            </a:p>
          </p:txBody>
        </p:sp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3643313" y="2000250"/>
            <a:ext cx="4979987" cy="4643438"/>
            <a:chOff x="3643306" y="2000240"/>
            <a:chExt cx="4980523" cy="4643470"/>
          </a:xfrm>
        </p:grpSpPr>
        <p:pic>
          <p:nvPicPr>
            <p:cNvPr id="6149" name="Picture 6" descr="Diamond.wmf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43306" y="2000240"/>
              <a:ext cx="4980523" cy="464347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4000">
                  <a:srgbClr val="FF0000"/>
                </a:gs>
                <a:gs pos="50000">
                  <a:srgbClr val="FFFF00"/>
                </a:gs>
                <a:gs pos="100000">
                  <a:srgbClr val="FF0000"/>
                </a:gs>
              </a:gsLst>
              <a:lin ang="13500000" scaled="1"/>
            </a:gradFill>
            <a:ln w="9525">
              <a:noFill/>
              <a:miter lim="800000"/>
              <a:headEnd/>
              <a:tailEnd/>
            </a:ln>
          </p:spPr>
        </p:pic>
        <p:sp>
          <p:nvSpPr>
            <p:cNvPr id="4102" name="TextBox 2"/>
            <p:cNvSpPr txBox="1">
              <a:spLocks noChangeArrowheads="1"/>
            </p:cNvSpPr>
            <p:nvPr/>
          </p:nvSpPr>
          <p:spPr bwMode="auto">
            <a:xfrm>
              <a:off x="4000531" y="3286124"/>
              <a:ext cx="4429602" cy="2170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defRPr/>
              </a:pPr>
              <a:r>
                <a:rPr lang="ar-EG" sz="4500" b="1" dirty="0">
                  <a:latin typeface="Calibri" pitchFamily="34" charset="0"/>
                  <a:cs typeface="+mj-cs"/>
                </a:rPr>
                <a:t>ما مُتوسط استهلاك الفرد للمياه في المملكة العربية السعودية؟</a:t>
              </a:r>
            </a:p>
          </p:txBody>
        </p:sp>
      </p:grp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 cstate="print">
            <a:lum bright="-18000" contrast="36000"/>
          </a:blip>
          <a:srcRect/>
          <a:stretch>
            <a:fillRect/>
          </a:stretch>
        </p:blipFill>
        <p:spPr bwMode="auto">
          <a:xfrm rot="-993590">
            <a:off x="307975" y="582613"/>
            <a:ext cx="39338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ا مُتوسط استهلاك الفرد للمياه في المملكة العربية السعودي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ا مُتوسط استهلاك الفرد للمياه في المملكة العربية السعودي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ave 1"/>
          <p:cNvSpPr/>
          <p:nvPr/>
        </p:nvSpPr>
        <p:spPr>
          <a:xfrm>
            <a:off x="7429520" y="357166"/>
            <a:ext cx="1285884" cy="1071570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26 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57188" y="2143125"/>
            <a:ext cx="8429625" cy="3929063"/>
            <a:chOff x="357127" y="2143107"/>
            <a:chExt cx="7572458" cy="3929091"/>
          </a:xfrm>
        </p:grpSpPr>
        <p:grpSp>
          <p:nvGrpSpPr>
            <p:cNvPr id="52229" name="Group 4"/>
            <p:cNvGrpSpPr>
              <a:grpSpLocks/>
            </p:cNvGrpSpPr>
            <p:nvPr/>
          </p:nvGrpSpPr>
          <p:grpSpPr bwMode="auto">
            <a:xfrm>
              <a:off x="357127" y="2143107"/>
              <a:ext cx="7572458" cy="3929091"/>
              <a:chOff x="1214387" y="736425"/>
              <a:chExt cx="6715199" cy="5286413"/>
            </a:xfrm>
          </p:grpSpPr>
          <p:sp>
            <p:nvSpPr>
              <p:cNvPr id="6" name="Horizontal Scroll 5"/>
              <p:cNvSpPr/>
              <p:nvPr/>
            </p:nvSpPr>
            <p:spPr>
              <a:xfrm>
                <a:off x="1214387" y="736425"/>
                <a:ext cx="6572296" cy="5286413"/>
              </a:xfrm>
              <a:prstGeom prst="horizontalScroll">
                <a:avLst/>
              </a:prstGeom>
              <a:gradFill>
                <a:gsLst>
                  <a:gs pos="0">
                    <a:srgbClr val="0000FF"/>
                  </a:gs>
                  <a:gs pos="50000">
                    <a:srgbClr val="990099"/>
                  </a:gs>
                  <a:gs pos="100000">
                    <a:srgbClr val="0000FF"/>
                  </a:gs>
                </a:gsLst>
                <a:lin ang="13500000" scaled="0"/>
              </a:gradFill>
              <a:ln w="57150">
                <a:gradFill>
                  <a:gsLst>
                    <a:gs pos="0">
                      <a:srgbClr val="00FF00"/>
                    </a:gs>
                    <a:gs pos="50000">
                      <a:srgbClr val="FFFF00"/>
                    </a:gs>
                    <a:gs pos="100000">
                      <a:srgbClr val="00FF00"/>
                    </a:gs>
                  </a:gsLst>
                  <a:lin ang="5400000" scaled="0"/>
                </a:gradFill>
                <a:prstDash val="sysDash"/>
              </a:ln>
              <a:effectLst>
                <a:innerShdw blurRad="9017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7" name="Vertical Scroll 6"/>
              <p:cNvSpPr/>
              <p:nvPr/>
            </p:nvSpPr>
            <p:spPr>
              <a:xfrm>
                <a:off x="1214414" y="1000108"/>
                <a:ext cx="6715172" cy="4786346"/>
              </a:xfrm>
              <a:prstGeom prst="verticalScroll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FF00"/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57150">
                <a:solidFill>
                  <a:schemeClr val="tx1"/>
                </a:solidFill>
              </a:ln>
              <a:effectLst>
                <a:innerShdw blurRad="1092200">
                  <a:prstClr val="black"/>
                </a:innerShdw>
              </a:effectLst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dirty="0">
                  <a:solidFill>
                    <a:srgbClr val="0000FF"/>
                  </a:solidFill>
                  <a:cs typeface="+mj-cs"/>
                </a:endParaRPr>
              </a:p>
            </p:txBody>
          </p:sp>
        </p:grpSp>
        <p:sp>
          <p:nvSpPr>
            <p:cNvPr id="52230" name="TextBox 2"/>
            <p:cNvSpPr txBox="1">
              <a:spLocks noChangeArrowheads="1"/>
            </p:cNvSpPr>
            <p:nvPr/>
          </p:nvSpPr>
          <p:spPr bwMode="auto">
            <a:xfrm>
              <a:off x="1071538" y="2857492"/>
              <a:ext cx="6500879" cy="1939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/>
              <a:r>
                <a:rPr lang="ar-EG" sz="4000" b="1">
                  <a:solidFill>
                    <a:srgbClr val="0000FF"/>
                  </a:solidFill>
                </a:rPr>
                <a:t>مسألة من واقع الحياة يمكن حلها بجمع العددين 34٫99 و 5٫79 أو طرحهما. وصف ما يعنيه الحل.</a:t>
              </a:r>
              <a:endParaRPr lang="en-US" sz="4000">
                <a:solidFill>
                  <a:srgbClr val="0000FF"/>
                </a:solidFill>
              </a:endParaRPr>
            </a:p>
          </p:txBody>
        </p:sp>
      </p:grpSp>
      <p:sp>
        <p:nvSpPr>
          <p:cNvPr id="4" name="Flowchart: Terminator 3"/>
          <p:cNvSpPr/>
          <p:nvPr/>
        </p:nvSpPr>
        <p:spPr>
          <a:xfrm>
            <a:off x="4500562" y="285728"/>
            <a:ext cx="2500330" cy="928694"/>
          </a:xfrm>
          <a:prstGeom prst="flowChartTerminator">
            <a:avLst/>
          </a:prstGeom>
          <a:solidFill>
            <a:srgbClr val="3333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اكتب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كتب مسألة من واقع الحياة يمكن حلها بجم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كتب مسألة من واقع الحياة يمكن حلها بجم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كتب مسألة من واقع الحياة يمكن حلها بجم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4"/>
          <p:cNvGrpSpPr>
            <a:grpSpLocks/>
          </p:cNvGrpSpPr>
          <p:nvPr/>
        </p:nvGrpSpPr>
        <p:grpSpPr bwMode="auto">
          <a:xfrm>
            <a:off x="357188" y="1428750"/>
            <a:ext cx="8429625" cy="5072063"/>
            <a:chOff x="1214387" y="736425"/>
            <a:chExt cx="6715199" cy="5286413"/>
          </a:xfrm>
        </p:grpSpPr>
        <p:sp>
          <p:nvSpPr>
            <p:cNvPr id="6" name="Horizontal Scroll 5"/>
            <p:cNvSpPr/>
            <p:nvPr/>
          </p:nvSpPr>
          <p:spPr>
            <a:xfrm>
              <a:off x="1214387" y="736425"/>
              <a:ext cx="6572296" cy="5286413"/>
            </a:xfrm>
            <a:prstGeom prst="horizontalScroll">
              <a:avLst/>
            </a:prstGeom>
            <a:gradFill>
              <a:gsLst>
                <a:gs pos="0">
                  <a:srgbClr val="0000FF"/>
                </a:gs>
                <a:gs pos="50000">
                  <a:srgbClr val="990099"/>
                </a:gs>
                <a:gs pos="100000">
                  <a:srgbClr val="0000FF"/>
                </a:gs>
              </a:gsLst>
              <a:lin ang="13500000" scaled="0"/>
            </a:gradFill>
            <a:ln w="57150">
              <a:gradFill>
                <a:gsLst>
                  <a:gs pos="0">
                    <a:srgbClr val="00FF00"/>
                  </a:gs>
                  <a:gs pos="50000">
                    <a:srgbClr val="FFFF00"/>
                  </a:gs>
                  <a:gs pos="100000">
                    <a:srgbClr val="00FF00"/>
                  </a:gs>
                </a:gsLst>
                <a:lin ang="5400000" scaled="0"/>
              </a:gradFill>
              <a:prstDash val="sysDash"/>
            </a:ln>
            <a:effectLst>
              <a:innerShdw blurRad="901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7" name="Vertical Scroll 6"/>
            <p:cNvSpPr/>
            <p:nvPr/>
          </p:nvSpPr>
          <p:spPr>
            <a:xfrm>
              <a:off x="1214414" y="1000108"/>
              <a:ext cx="6715172" cy="4786346"/>
            </a:xfrm>
            <a:prstGeom prst="verticalScroll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FF00"/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57150">
              <a:solidFill>
                <a:schemeClr val="tx1"/>
              </a:solidFill>
            </a:ln>
            <a:effectLst>
              <a:innerShdw blurRad="1092200">
                <a:prstClr val="black"/>
              </a:inn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solidFill>
                  <a:srgbClr val="0000FF"/>
                </a:solidFill>
                <a:cs typeface="+mj-cs"/>
              </a:endParaRPr>
            </a:p>
          </p:txBody>
        </p:sp>
      </p:grpSp>
      <p:sp>
        <p:nvSpPr>
          <p:cNvPr id="37894" name="TextBox 2"/>
          <p:cNvSpPr txBox="1">
            <a:spLocks noChangeArrowheads="1"/>
          </p:cNvSpPr>
          <p:nvPr/>
        </p:nvSpPr>
        <p:spPr bwMode="auto">
          <a:xfrm>
            <a:off x="1000125" y="2274888"/>
            <a:ext cx="723741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4000" b="1"/>
              <a:t>عرض قميص للبيع بخصم مقداره 5٫79 ريال فإذا كان سعره بعد الخصم 34٫99 ريال فكم يكون سعره قبل الخصم؟</a:t>
            </a:r>
            <a:endParaRPr lang="en-US" sz="4000"/>
          </a:p>
          <a:p>
            <a:pPr algn="r" rtl="1"/>
            <a:r>
              <a:rPr lang="ar-EG" sz="4000" b="1">
                <a:solidFill>
                  <a:srgbClr val="0000FF"/>
                </a:solidFill>
              </a:rPr>
              <a:t>السعر قبل الخصم = 34٫99 + 5٫79                           </a:t>
            </a:r>
            <a:endParaRPr lang="en-US" sz="4000">
              <a:solidFill>
                <a:srgbClr val="0000FF"/>
              </a:solidFill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-22225" y="5364163"/>
            <a:ext cx="7237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4000" b="1">
                <a:solidFill>
                  <a:srgbClr val="0000FF"/>
                </a:solidFill>
              </a:rPr>
              <a:t>= 40٫78 ريال.</a:t>
            </a:r>
            <a:endParaRPr lang="en-US" sz="4000">
              <a:solidFill>
                <a:srgbClr val="0000FF"/>
              </a:solidFill>
            </a:endParaRPr>
          </a:p>
        </p:txBody>
      </p:sp>
      <p:grpSp>
        <p:nvGrpSpPr>
          <p:cNvPr id="3" name="Group 78"/>
          <p:cNvGrpSpPr>
            <a:grpSpLocks/>
          </p:cNvGrpSpPr>
          <p:nvPr/>
        </p:nvGrpSpPr>
        <p:grpSpPr bwMode="auto">
          <a:xfrm>
            <a:off x="930275" y="4711700"/>
            <a:ext cx="2855913" cy="1146175"/>
            <a:chOff x="5686445" y="1744657"/>
            <a:chExt cx="1970092" cy="1146176"/>
          </a:xfrm>
        </p:grpSpPr>
        <p:grpSp>
          <p:nvGrpSpPr>
            <p:cNvPr id="53256" name="Group 30"/>
            <p:cNvGrpSpPr>
              <a:grpSpLocks/>
            </p:cNvGrpSpPr>
            <p:nvPr/>
          </p:nvGrpSpPr>
          <p:grpSpPr bwMode="auto">
            <a:xfrm>
              <a:off x="5686445" y="1744657"/>
              <a:ext cx="1970092" cy="1146176"/>
              <a:chOff x="2364" y="3133"/>
              <a:chExt cx="1241" cy="722"/>
            </a:xfrm>
          </p:grpSpPr>
          <p:sp>
            <p:nvSpPr>
              <p:cNvPr id="13" name="Text Box 31"/>
              <p:cNvSpPr txBox="1">
                <a:spLocks noChangeArrowheads="1"/>
              </p:cNvSpPr>
              <p:nvPr/>
            </p:nvSpPr>
            <p:spPr bwMode="auto">
              <a:xfrm>
                <a:off x="2612" y="3448"/>
                <a:ext cx="77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</a:rPr>
                  <a:t>5٫79</a:t>
                </a:r>
                <a:endParaRPr lang="en-US" sz="3600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53259" name="Group 32"/>
              <p:cNvGrpSpPr>
                <a:grpSpLocks/>
              </p:cNvGrpSpPr>
              <p:nvPr/>
            </p:nvGrpSpPr>
            <p:grpSpPr bwMode="auto">
              <a:xfrm>
                <a:off x="2364" y="3133"/>
                <a:ext cx="1241" cy="713"/>
                <a:chOff x="2364" y="3133"/>
                <a:chExt cx="1241" cy="713"/>
              </a:xfrm>
            </p:grpSpPr>
            <p:sp>
              <p:nvSpPr>
                <p:cNvPr id="1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364" y="3133"/>
                  <a:ext cx="124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</a:rPr>
                    <a:t>34٫99</a:t>
                  </a:r>
                  <a:endParaRPr lang="en-US" sz="3600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16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>
                    <a:cs typeface="+mj-cs"/>
                  </a:endParaRPr>
                </a:p>
              </p:txBody>
            </p:sp>
          </p:grpSp>
        </p:grpSp>
        <p:sp>
          <p:nvSpPr>
            <p:cNvPr id="12" name="Text Box 33"/>
            <p:cNvSpPr txBox="1">
              <a:spLocks noChangeArrowheads="1"/>
            </p:cNvSpPr>
            <p:nvPr/>
          </p:nvSpPr>
          <p:spPr bwMode="auto">
            <a:xfrm>
              <a:off x="6868062" y="2214557"/>
              <a:ext cx="544266" cy="646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dirty="0">
                  <a:latin typeface="Calibri" pitchFamily="34" charset="0"/>
                  <a:cs typeface="+mj-cs"/>
                </a:rPr>
                <a:t>+</a:t>
              </a:r>
              <a:endParaRPr lang="en-US" sz="3600" dirty="0">
                <a:latin typeface="Calibri" pitchFamily="34" charset="0"/>
                <a:cs typeface="+mj-cs"/>
              </a:endParaRPr>
            </a:p>
          </p:txBody>
        </p:sp>
      </p:grpSp>
      <p:sp>
        <p:nvSpPr>
          <p:cNvPr id="17" name="Wave 1"/>
          <p:cNvSpPr/>
          <p:nvPr/>
        </p:nvSpPr>
        <p:spPr>
          <a:xfrm>
            <a:off x="7429520" y="357166"/>
            <a:ext cx="1285884" cy="1071570"/>
          </a:xfrm>
          <a:prstGeom prst="wave">
            <a:avLst>
              <a:gd name="adj1" fmla="val 12500"/>
              <a:gd name="adj2" fmla="val -10000"/>
            </a:avLst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26 </a:t>
            </a:r>
          </a:p>
        </p:txBody>
      </p:sp>
      <p:sp>
        <p:nvSpPr>
          <p:cNvPr id="18" name="Flowchart: Terminator 3"/>
          <p:cNvSpPr/>
          <p:nvPr/>
        </p:nvSpPr>
        <p:spPr>
          <a:xfrm>
            <a:off x="4500562" y="285728"/>
            <a:ext cx="2500330" cy="928694"/>
          </a:xfrm>
          <a:prstGeom prst="flowChartTerminator">
            <a:avLst/>
          </a:prstGeom>
          <a:solidFill>
            <a:srgbClr val="3333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اكتب</a:t>
            </a:r>
          </a:p>
        </p:txBody>
      </p:sp>
    </p:spTree>
  </p:cSld>
  <p:clrMapOvr>
    <a:masterClrMapping/>
  </p:clrMapOvr>
  <p:transition>
    <p:wheel spokes="1"/>
    <p:sndAc>
      <p:stSnd>
        <p:snd r:embed="rId3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عرض قميص للبيع بخصم مقدار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السعر قبل الخصم = 34٫99 + 5٫7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93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93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193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193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307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= 40٫78 ريال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928794" y="2428868"/>
            <a:ext cx="6000792" cy="24288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214563" y="3000375"/>
            <a:ext cx="5214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6600" b="1">
                <a:solidFill>
                  <a:srgbClr val="7030A0"/>
                </a:solidFill>
              </a:rPr>
              <a:t>تدريب على اختبار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تدريب على اختبا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428596" y="357166"/>
            <a:ext cx="8358246" cy="621510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63" y="642938"/>
            <a:ext cx="77866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27- قام نجار بإلصاق قطعتي خشب معاً؛ ليحصل على قطعة واحدة طولها يساوي طول القطعة الموضحة أدناه، ما طول كل من قطعتي الخشب التي استعملها؟ ( </a:t>
            </a:r>
            <a:r>
              <a:rPr lang="ar-EG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الدرس 2-4</a:t>
            </a:r>
            <a:r>
              <a:rPr lang="ar-EG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) </a:t>
            </a:r>
            <a:endParaRPr lang="ar-EG" sz="4000" b="1">
              <a:solidFill>
                <a:srgbClr val="0000FF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5143500" y="3286125"/>
            <a:ext cx="32146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>
                <a:latin typeface="Times New Roman" pitchFamily="18" charset="0"/>
                <a:cs typeface="Times New Roman" pitchFamily="18" charset="0"/>
              </a:rPr>
              <a:t>أ) 1٫84م و 2٫84م </a:t>
            </a:r>
            <a:endParaRPr lang="ar-EG" sz="4000" b="1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214938" y="3857625"/>
            <a:ext cx="3214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/>
              <a:t>ب) 2٫5م و 0٫3م </a:t>
            </a:r>
            <a:endParaRPr lang="en-US" sz="3600" b="1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286375" y="4500563"/>
            <a:ext cx="32146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/>
              <a:t>جـ) 1٫8م و 1٫4م</a:t>
            </a:r>
            <a:endParaRPr lang="en-US" sz="3600" b="1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214938" y="5140325"/>
            <a:ext cx="3214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/>
              <a:t>د) 1٫04م و 1٫8 م </a:t>
            </a:r>
            <a:endParaRPr lang="en-US" sz="3600" b="1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371" y="2857496"/>
            <a:ext cx="4514571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92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92" decel="100000"/>
                                        <p:tgtEl>
                                          <p:spTgt spid="20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192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92" decel="100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92" decel="100000"/>
                                        <p:tgtEl>
                                          <p:spTgt spid="20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192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92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قام نجار بإلصاق قطعتي خشب مع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,84م و 2,84م  ش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,5م و 0,3م  ش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,8م و 1,4م ش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,04م و 1,8 م  ش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2050" grpId="0"/>
      <p:bldP spid="5" grpId="0"/>
      <p:bldP spid="6" grpId="0"/>
      <p:bldP spid="7" grpId="0"/>
      <p:bldP spid="7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428596" y="1142984"/>
            <a:ext cx="8358246" cy="328614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14375" y="1662113"/>
            <a:ext cx="778668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4400" b="1"/>
              <a:t>28- ما العدد الذي إذا أضيف إليه 8، ثم ضرب الناتج في 3، ثم قسم الناتج على 6، يصبح الناتج العدد 7؟ ( </a:t>
            </a:r>
            <a:r>
              <a:rPr lang="ar-EG" sz="4400" b="1">
                <a:solidFill>
                  <a:srgbClr val="FF0000"/>
                </a:solidFill>
              </a:rPr>
              <a:t>الدرس 2-3</a:t>
            </a:r>
            <a:r>
              <a:rPr lang="ar-EG" sz="4400" b="1"/>
              <a:t>)</a:t>
            </a:r>
            <a:endParaRPr lang="en-US" sz="4400" b="1"/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92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92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ا العدد الذي إذا أضيف إلي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خطط انسيابي: محطة طرفية 1"/>
          <p:cNvSpPr/>
          <p:nvPr/>
        </p:nvSpPr>
        <p:spPr>
          <a:xfrm>
            <a:off x="785813" y="3286125"/>
            <a:ext cx="7429500" cy="2357438"/>
          </a:xfrm>
          <a:prstGeom prst="flowChartTermina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928688" y="3929063"/>
            <a:ext cx="7143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>
                <a:solidFill>
                  <a:srgbClr val="FFFF00"/>
                </a:solidFill>
              </a:rPr>
              <a:t>عدد </a:t>
            </a:r>
            <a:r>
              <a:rPr lang="ar-EG" sz="3600" b="1">
                <a:solidFill>
                  <a:srgbClr val="FFFF00"/>
                </a:solidFill>
              </a:rPr>
              <a:t>إ</a:t>
            </a:r>
            <a:r>
              <a:rPr lang="ar-SA" sz="3600" b="1">
                <a:solidFill>
                  <a:srgbClr val="FFFF00"/>
                </a:solidFill>
              </a:rPr>
              <a:t>ذا </a:t>
            </a:r>
            <a:r>
              <a:rPr lang="ar-EG" sz="3600" b="1">
                <a:solidFill>
                  <a:srgbClr val="FFFF00"/>
                </a:solidFill>
              </a:rPr>
              <a:t>أ</a:t>
            </a:r>
            <a:r>
              <a:rPr lang="ar-SA" sz="3600" b="1">
                <a:solidFill>
                  <a:srgbClr val="FFFF00"/>
                </a:solidFill>
              </a:rPr>
              <a:t>ضيف </a:t>
            </a:r>
            <a:r>
              <a:rPr lang="ar-EG" sz="3600" b="1">
                <a:solidFill>
                  <a:srgbClr val="FFFF00"/>
                </a:solidFill>
              </a:rPr>
              <a:t>إ</a:t>
            </a:r>
            <a:r>
              <a:rPr lang="ar-SA" sz="3600" b="1">
                <a:solidFill>
                  <a:srgbClr val="FFFF00"/>
                </a:solidFill>
              </a:rPr>
              <a:t>ليه 8 ثم ضرب الناتج في 3 ثم قسم الناتج على 6 يصبح الناتج العدد 7 </a:t>
            </a:r>
            <a:endParaRPr lang="en-US" sz="3600" b="1">
              <a:solidFill>
                <a:srgbClr val="FFFF00"/>
              </a:solidFill>
            </a:endParaRPr>
          </a:p>
        </p:txBody>
      </p:sp>
      <p:grpSp>
        <p:nvGrpSpPr>
          <p:cNvPr id="3" name="مجموعة 15"/>
          <p:cNvGrpSpPr>
            <a:grpSpLocks/>
          </p:cNvGrpSpPr>
          <p:nvPr/>
        </p:nvGrpSpPr>
        <p:grpSpPr bwMode="auto">
          <a:xfrm>
            <a:off x="857250" y="585788"/>
            <a:ext cx="7521575" cy="1628775"/>
            <a:chOff x="1371600" y="1"/>
            <a:chExt cx="7520880" cy="1628800"/>
          </a:xfrm>
        </p:grpSpPr>
        <p:pic>
          <p:nvPicPr>
            <p:cNvPr id="9" name="Picture 2" descr="BANNR051.WMF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71600" y="1"/>
              <a:ext cx="7520880" cy="16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rgbClr val="FFFF00">
                  <a:alpha val="60000"/>
                </a:srgbClr>
              </a:glow>
              <a:reflection blurRad="6350" stA="52000" endA="300" endPos="35000" dir="5400000" sy="-100000" algn="bl" rotWithShape="0"/>
            </a:effectLst>
          </p:spPr>
        </p:pic>
        <p:sp>
          <p:nvSpPr>
            <p:cNvPr id="10" name="مستطيل مستدير الزوايا 9"/>
            <p:cNvSpPr/>
            <p:nvPr/>
          </p:nvSpPr>
          <p:spPr>
            <a:xfrm>
              <a:off x="3635166" y="404819"/>
              <a:ext cx="2881047" cy="9366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ar-EG" sz="4400" b="1" dirty="0">
                  <a:solidFill>
                    <a:srgbClr val="C00000"/>
                  </a:solidFill>
                </a:rPr>
                <a:t>أَفهمْ المعطيات</a:t>
              </a:r>
              <a:endParaRPr lang="en-US" sz="44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فه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أَفهمْ المعطيات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عدد إذا أضيف إليه 8 ثم ضرب الناتج في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214313" y="3286125"/>
            <a:ext cx="8572500" cy="2957513"/>
            <a:chOff x="781643" y="3214262"/>
            <a:chExt cx="7215238" cy="2957974"/>
          </a:xfrm>
        </p:grpSpPr>
        <p:sp>
          <p:nvSpPr>
            <p:cNvPr id="3" name="Flowchart: Connector 2"/>
            <p:cNvSpPr/>
            <p:nvPr/>
          </p:nvSpPr>
          <p:spPr>
            <a:xfrm rot="21153070">
              <a:off x="781643" y="3214262"/>
              <a:ext cx="7215238" cy="2957974"/>
            </a:xfrm>
            <a:prstGeom prst="flowChartConnector">
              <a:avLst/>
            </a:prstGeom>
            <a:solidFill>
              <a:srgbClr val="0070C0"/>
            </a:solidFill>
            <a:ln w="762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sz="1400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4" name="Flowchart: Alternate Process 3"/>
            <p:cNvSpPr/>
            <p:nvPr/>
          </p:nvSpPr>
          <p:spPr>
            <a:xfrm>
              <a:off x="1571604" y="3286124"/>
              <a:ext cx="5643602" cy="2500330"/>
            </a:xfrm>
            <a:prstGeom prst="flowChartAlternateProcess">
              <a:avLst/>
            </a:prstGeom>
            <a:ln w="57150"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sz="1400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58382" name="TextBox 4"/>
            <p:cNvSpPr txBox="1">
              <a:spLocks noChangeArrowheads="1"/>
            </p:cNvSpPr>
            <p:nvPr/>
          </p:nvSpPr>
          <p:spPr bwMode="auto">
            <a:xfrm>
              <a:off x="1751986" y="4077015"/>
              <a:ext cx="5343008" cy="923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/>
              <a:r>
                <a:rPr lang="ar-SA" sz="5400" b="1"/>
                <a:t>ما هو </a:t>
              </a:r>
              <a:r>
                <a:rPr lang="ar-EG" sz="5400" b="1"/>
                <a:t>هذا </a:t>
              </a:r>
              <a:r>
                <a:rPr lang="ar-SA" sz="5400" b="1"/>
                <a:t>العدد</a:t>
              </a:r>
              <a:r>
                <a:rPr lang="ar-EG" sz="5400" b="1"/>
                <a:t>؟</a:t>
              </a:r>
              <a:endParaRPr lang="en-US" sz="5400"/>
            </a:p>
          </p:txBody>
        </p:sp>
      </p:grp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4165600" y="428625"/>
            <a:ext cx="3763963" cy="1928813"/>
            <a:chOff x="2285986" y="1714488"/>
            <a:chExt cx="2714645" cy="1928826"/>
          </a:xfrm>
        </p:grpSpPr>
        <p:grpSp>
          <p:nvGrpSpPr>
            <p:cNvPr id="58372" name="Group 17"/>
            <p:cNvGrpSpPr>
              <a:grpSpLocks/>
            </p:cNvGrpSpPr>
            <p:nvPr/>
          </p:nvGrpSpPr>
          <p:grpSpPr bwMode="auto">
            <a:xfrm>
              <a:off x="2285986" y="1714488"/>
              <a:ext cx="2714645" cy="1928826"/>
              <a:chOff x="3357554" y="1785926"/>
              <a:chExt cx="2143140" cy="1500198"/>
            </a:xfrm>
          </p:grpSpPr>
          <p:sp>
            <p:nvSpPr>
              <p:cNvPr id="9" name="Teardrop 8"/>
              <p:cNvSpPr/>
              <p:nvPr/>
            </p:nvSpPr>
            <p:spPr>
              <a:xfrm>
                <a:off x="4143041" y="1857540"/>
                <a:ext cx="1357653" cy="856903"/>
              </a:xfrm>
              <a:prstGeom prst="teardrop">
                <a:avLst/>
              </a:prstGeom>
              <a:solidFill>
                <a:schemeClr val="tx1"/>
              </a:solidFill>
              <a:ln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/>
              </a:p>
            </p:txBody>
          </p:sp>
          <p:sp>
            <p:nvSpPr>
              <p:cNvPr id="10" name="Wave 9"/>
              <p:cNvSpPr/>
              <p:nvPr/>
            </p:nvSpPr>
            <p:spPr>
              <a:xfrm>
                <a:off x="3357554" y="1785926"/>
                <a:ext cx="2143140" cy="1500198"/>
              </a:xfrm>
              <a:prstGeom prst="wave">
                <a:avLst/>
              </a:prstGeom>
              <a:gradFill flip="none" rotWithShape="1">
                <a:gsLst>
                  <a:gs pos="0">
                    <a:srgbClr val="FF0066">
                      <a:shade val="30000"/>
                      <a:satMod val="115000"/>
                    </a:srgbClr>
                  </a:gs>
                  <a:gs pos="50000">
                    <a:srgbClr val="FF0066">
                      <a:shade val="67500"/>
                      <a:satMod val="115000"/>
                    </a:srgbClr>
                  </a:gs>
                  <a:gs pos="100000">
                    <a:srgbClr val="FF0066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57150">
                <a:solidFill>
                  <a:schemeClr val="bg1"/>
                </a:solidFill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/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2305780" y="2143098"/>
              <a:ext cx="2591786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60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cs typeface="+mn-cs"/>
                </a:rPr>
                <a:t>المطلوب؟</a:t>
              </a:r>
            </a:p>
          </p:txBody>
        </p:sp>
      </p:grp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مطلو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ما هو هذا العد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5"/>
          <p:cNvGrpSpPr>
            <a:grpSpLocks/>
          </p:cNvGrpSpPr>
          <p:nvPr/>
        </p:nvGrpSpPr>
        <p:grpSpPr bwMode="auto">
          <a:xfrm>
            <a:off x="287338" y="3929066"/>
            <a:ext cx="8532812" cy="2452262"/>
            <a:chOff x="2714612" y="2428868"/>
            <a:chExt cx="3929090" cy="1857388"/>
          </a:xfrm>
          <a:effectLst>
            <a:reflection blurRad="6350" stA="50000" endA="295" endPos="92000" dist="101600" dir="5400000" sy="-100000" algn="bl" rotWithShape="0"/>
          </a:effectLst>
        </p:grpSpPr>
        <p:sp>
          <p:nvSpPr>
            <p:cNvPr id="26" name="مستطيل 25"/>
            <p:cNvSpPr/>
            <p:nvPr/>
          </p:nvSpPr>
          <p:spPr>
            <a:xfrm>
              <a:off x="2714612" y="2428868"/>
              <a:ext cx="3929090" cy="172279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sz="3200" b="1"/>
            </a:p>
          </p:txBody>
        </p:sp>
        <p:sp>
          <p:nvSpPr>
            <p:cNvPr id="27" name="مستطيل 26"/>
            <p:cNvSpPr/>
            <p:nvPr/>
          </p:nvSpPr>
          <p:spPr>
            <a:xfrm>
              <a:off x="2853501" y="2495097"/>
              <a:ext cx="3644734" cy="1790415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FFFF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 sz="3200" b="1"/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2987824" y="404664"/>
            <a:ext cx="3240360" cy="1881328"/>
            <a:chOff x="5784166" y="3341602"/>
            <a:chExt cx="3240360" cy="1881328"/>
          </a:xfr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8" name="Lightning Bolt 11"/>
            <p:cNvSpPr/>
            <p:nvPr/>
          </p:nvSpPr>
          <p:spPr>
            <a:xfrm rot="5400000">
              <a:off x="6984084" y="4384761"/>
              <a:ext cx="1222426" cy="453911"/>
            </a:xfrm>
            <a:prstGeom prst="lightningBol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solidFill>
                  <a:schemeClr val="tx1"/>
                </a:solidFill>
              </a:endParaRPr>
            </a:p>
          </p:txBody>
        </p:sp>
        <p:sp>
          <p:nvSpPr>
            <p:cNvPr id="19" name="Cloud 12"/>
            <p:cNvSpPr/>
            <p:nvPr/>
          </p:nvSpPr>
          <p:spPr>
            <a:xfrm>
              <a:off x="5784166" y="3341602"/>
              <a:ext cx="3240360" cy="1143008"/>
            </a:xfrm>
            <a:prstGeom prst="cloud">
              <a:avLst/>
            </a:prstGeom>
            <a:grp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4000" b="1" dirty="0">
                  <a:solidFill>
                    <a:srgbClr val="006600"/>
                  </a:solidFill>
                </a:rPr>
                <a:t>أخَطِّط</a:t>
              </a:r>
            </a:p>
          </p:txBody>
        </p:sp>
      </p:grpSp>
      <p:sp>
        <p:nvSpPr>
          <p:cNvPr id="14" name="Flowchart: Process 5"/>
          <p:cNvSpPr/>
          <p:nvPr/>
        </p:nvSpPr>
        <p:spPr>
          <a:xfrm>
            <a:off x="571500" y="4286250"/>
            <a:ext cx="7929563" cy="17859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ar-EG" sz="4800" b="1" dirty="0">
                <a:solidFill>
                  <a:srgbClr val="C00000"/>
                </a:solidFill>
              </a:rPr>
              <a:t>أ</a:t>
            </a:r>
            <a:r>
              <a:rPr lang="ar-SA" sz="4800" b="1" dirty="0">
                <a:solidFill>
                  <a:srgbClr val="C00000"/>
                </a:solidFill>
              </a:rPr>
              <a:t>ستعمل خطة الحل </a:t>
            </a:r>
            <a:r>
              <a:rPr lang="ar-SA" sz="4800" b="1" dirty="0">
                <a:solidFill>
                  <a:srgbClr val="C00000"/>
                </a:solidFill>
              </a:rPr>
              <a:t>عكسيا</a:t>
            </a:r>
            <a:r>
              <a:rPr lang="ar-EG" sz="4800" b="1" dirty="0">
                <a:solidFill>
                  <a:srgbClr val="C00000"/>
                </a:solidFill>
              </a:rPr>
              <a:t>ً</a:t>
            </a:r>
            <a:endParaRPr lang="en-US" sz="4800" dirty="0">
              <a:solidFill>
                <a:srgbClr val="C00000"/>
              </a:solidFill>
            </a:endParaRPr>
          </a:p>
        </p:txBody>
      </p:sp>
      <p:pic>
        <p:nvPicPr>
          <p:cNvPr id="16" name="Picture 8" descr="mochila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88" y="857250"/>
            <a:ext cx="325120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أخَطِّط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أخَطِّط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ويمكن استعمال كل من الطاقة الشمسي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استعمل خطة الحل عكسي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9388" y="2420938"/>
            <a:ext cx="8353425" cy="4032250"/>
            <a:chOff x="2734348" y="786390"/>
            <a:chExt cx="2928958" cy="1270012"/>
          </a:xfrm>
        </p:grpSpPr>
        <p:sp>
          <p:nvSpPr>
            <p:cNvPr id="17" name="Snip Diagonal Corner Rectangle 2"/>
            <p:cNvSpPr/>
            <p:nvPr/>
          </p:nvSpPr>
          <p:spPr>
            <a:xfrm>
              <a:off x="2854387" y="786390"/>
              <a:ext cx="2668823" cy="1270012"/>
            </a:xfrm>
            <a:prstGeom prst="donut">
              <a:avLst>
                <a:gd name="adj" fmla="val 8975"/>
              </a:avLst>
            </a:prstGeom>
            <a:gradFill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ln w="57150">
              <a:solidFill>
                <a:srgbClr val="FFFF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18" name="Snip Diagonal Corner Rectangle 1"/>
            <p:cNvSpPr/>
            <p:nvPr/>
          </p:nvSpPr>
          <p:spPr>
            <a:xfrm>
              <a:off x="2734348" y="870096"/>
              <a:ext cx="2928958" cy="1044236"/>
            </a:xfrm>
            <a:prstGeom prst="trapezoid">
              <a:avLst/>
            </a:prstGeom>
            <a:solidFill>
              <a:schemeClr val="bg1"/>
            </a:solidFill>
            <a:ln w="57150" cap="rnd">
              <a:solidFill>
                <a:srgbClr val="FFFF00"/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grpSp>
        <p:nvGrpSpPr>
          <p:cNvPr id="3" name="مجموعة 16"/>
          <p:cNvGrpSpPr>
            <a:grpSpLocks/>
          </p:cNvGrpSpPr>
          <p:nvPr/>
        </p:nvGrpSpPr>
        <p:grpSpPr bwMode="auto">
          <a:xfrm>
            <a:off x="4716463" y="0"/>
            <a:ext cx="4000500" cy="1922463"/>
            <a:chOff x="3929058" y="642918"/>
            <a:chExt cx="4000528" cy="1921986"/>
          </a:xfrm>
        </p:grpSpPr>
        <p:grpSp>
          <p:nvGrpSpPr>
            <p:cNvPr id="4" name="Group 3"/>
            <p:cNvGrpSpPr/>
            <p:nvPr/>
          </p:nvGrpSpPr>
          <p:grpSpPr>
            <a:xfrm>
              <a:off x="3929058" y="642918"/>
              <a:ext cx="4000528" cy="1921986"/>
              <a:chOff x="4857752" y="464322"/>
              <a:chExt cx="3571902" cy="1643074"/>
            </a:xfrm>
            <a:effectLst>
              <a:reflection blurRad="6350" stA="52000" endA="300" endPos="35000" dir="5400000" sy="-100000" algn="bl" rotWithShape="0"/>
            </a:effectLst>
            <a:scene3d>
              <a:camera prst="perspectiveRelaxed"/>
              <a:lightRig rig="threePt" dir="t"/>
            </a:scene3d>
          </p:grpSpPr>
          <p:sp>
            <p:nvSpPr>
              <p:cNvPr id="22" name="Moon 4"/>
              <p:cNvSpPr/>
              <p:nvPr/>
            </p:nvSpPr>
            <p:spPr>
              <a:xfrm rot="5400000">
                <a:off x="5840024" y="-517950"/>
                <a:ext cx="1607355" cy="3571900"/>
              </a:xfrm>
              <a:prstGeom prst="moon">
                <a:avLst>
                  <a:gd name="adj" fmla="val 66889"/>
                </a:avLst>
              </a:prstGeom>
              <a:solidFill>
                <a:srgbClr val="FFFF00"/>
              </a:solidFill>
              <a:ln>
                <a:solidFill>
                  <a:schemeClr val="bg1"/>
                </a:solidFill>
              </a:ln>
              <a:effectLst/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24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4857754" y="500041"/>
                <a:ext cx="3571900" cy="1607355"/>
                <a:chOff x="4857754" y="500041"/>
                <a:chExt cx="3571900" cy="1607355"/>
              </a:xfrm>
            </p:grpSpPr>
            <p:sp>
              <p:nvSpPr>
                <p:cNvPr id="24" name="Moon 3"/>
                <p:cNvSpPr/>
                <p:nvPr/>
              </p:nvSpPr>
              <p:spPr>
                <a:xfrm rot="16200000">
                  <a:off x="5840026" y="-482231"/>
                  <a:ext cx="1607355" cy="3571900"/>
                </a:xfrm>
                <a:prstGeom prst="moon">
                  <a:avLst>
                    <a:gd name="adj" fmla="val 66889"/>
                  </a:avLst>
                </a:prstGeom>
                <a:solidFill>
                  <a:schemeClr val="bg1"/>
                </a:solidFill>
                <a:ln>
                  <a:solidFill>
                    <a:srgbClr val="FFFF00"/>
                  </a:solidFill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ar-EG" sz="2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TextBox 1"/>
                <p:cNvSpPr txBox="1"/>
                <p:nvPr/>
              </p:nvSpPr>
              <p:spPr>
                <a:xfrm>
                  <a:off x="5431808" y="852507"/>
                  <a:ext cx="2756742" cy="1026141"/>
                </a:xfrm>
                <a:prstGeom prst="rect">
                  <a:avLst/>
                </a:prstGeom>
                <a:noFill/>
              </p:spPr>
              <p:txBody>
                <a:bodyPr rtlCol="1"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ar-EG" sz="7200" dirty="0">
                    <a:latin typeface="Times New Roman" pitchFamily="18" charset="0"/>
                    <a:cs typeface="+mn-cs"/>
                  </a:endParaRPr>
                </a:p>
              </p:txBody>
            </p:sp>
          </p:grpSp>
        </p:grpSp>
        <p:sp>
          <p:nvSpPr>
            <p:cNvPr id="60425" name="مستطيل 15"/>
            <p:cNvSpPr>
              <a:spLocks noChangeArrowheads="1"/>
            </p:cNvSpPr>
            <p:nvPr/>
          </p:nvSpPr>
          <p:spPr bwMode="auto">
            <a:xfrm>
              <a:off x="4355976" y="1363415"/>
              <a:ext cx="2880320" cy="769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ar-EG" sz="4400" b="1">
                  <a:solidFill>
                    <a:srgbClr val="002060"/>
                  </a:solidFill>
                </a:rPr>
                <a:t>أحُلُّ</a:t>
              </a:r>
              <a:endParaRPr lang="ar-EG" sz="4400" b="1">
                <a:solidFill>
                  <a:srgbClr val="00206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28" name="صورة 27" descr="gb3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2928938" y="1428750"/>
            <a:ext cx="12858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571500" y="3429000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ما العدد الذي </a:t>
            </a:r>
            <a:r>
              <a:rPr lang="ar-EG" sz="3600" b="1"/>
              <a:t>إ</a:t>
            </a:r>
            <a:r>
              <a:rPr lang="ar-SA" sz="3600" b="1"/>
              <a:t>ذا قسم على 6 كان الناتج 7؟</a:t>
            </a:r>
            <a:endParaRPr lang="en-US" sz="3600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723900" y="4140200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	6 × 7 = 42</a:t>
            </a:r>
            <a:endParaRPr lang="en-US" sz="3600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857250" y="4854575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	42 ÷ 6 = 7 </a:t>
            </a:r>
            <a:endParaRPr lang="en-US" sz="3600"/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أحُلّ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ما العدد الذي اذا قسم على 6 كان الناتج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6 × 7 = 4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42 ÷ 6 =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9388" y="2420938"/>
            <a:ext cx="8353425" cy="4032250"/>
            <a:chOff x="2734348" y="786390"/>
            <a:chExt cx="2928958" cy="1270012"/>
          </a:xfrm>
        </p:grpSpPr>
        <p:sp>
          <p:nvSpPr>
            <p:cNvPr id="17" name="Snip Diagonal Corner Rectangle 2"/>
            <p:cNvSpPr/>
            <p:nvPr/>
          </p:nvSpPr>
          <p:spPr>
            <a:xfrm>
              <a:off x="2854387" y="786390"/>
              <a:ext cx="2668823" cy="1270012"/>
            </a:xfrm>
            <a:prstGeom prst="donut">
              <a:avLst>
                <a:gd name="adj" fmla="val 8975"/>
              </a:avLst>
            </a:prstGeom>
            <a:gradFill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ln w="57150">
              <a:solidFill>
                <a:srgbClr val="FFFF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18" name="Snip Diagonal Corner Rectangle 1"/>
            <p:cNvSpPr/>
            <p:nvPr/>
          </p:nvSpPr>
          <p:spPr>
            <a:xfrm>
              <a:off x="2734348" y="870096"/>
              <a:ext cx="2928958" cy="1044236"/>
            </a:xfrm>
            <a:prstGeom prst="trapezoid">
              <a:avLst/>
            </a:prstGeom>
            <a:solidFill>
              <a:schemeClr val="bg1"/>
            </a:solidFill>
            <a:ln w="57150" cap="rnd">
              <a:solidFill>
                <a:srgbClr val="FFFF00"/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grpSp>
        <p:nvGrpSpPr>
          <p:cNvPr id="61443" name="مجموعة 16"/>
          <p:cNvGrpSpPr>
            <a:grpSpLocks/>
          </p:cNvGrpSpPr>
          <p:nvPr/>
        </p:nvGrpSpPr>
        <p:grpSpPr bwMode="auto">
          <a:xfrm>
            <a:off x="4716463" y="0"/>
            <a:ext cx="4000500" cy="1922463"/>
            <a:chOff x="3929058" y="642918"/>
            <a:chExt cx="4000528" cy="1921986"/>
          </a:xfrm>
        </p:grpSpPr>
        <p:grpSp>
          <p:nvGrpSpPr>
            <p:cNvPr id="4" name="Group 3"/>
            <p:cNvGrpSpPr/>
            <p:nvPr/>
          </p:nvGrpSpPr>
          <p:grpSpPr>
            <a:xfrm>
              <a:off x="3929058" y="642918"/>
              <a:ext cx="4000528" cy="1921986"/>
              <a:chOff x="4857752" y="464322"/>
              <a:chExt cx="3571902" cy="1643074"/>
            </a:xfrm>
            <a:effectLst>
              <a:reflection blurRad="6350" stA="52000" endA="300" endPos="35000" dir="5400000" sy="-100000" algn="bl" rotWithShape="0"/>
            </a:effectLst>
            <a:scene3d>
              <a:camera prst="perspectiveRelaxed"/>
              <a:lightRig rig="threePt" dir="t"/>
            </a:scene3d>
          </p:grpSpPr>
          <p:sp>
            <p:nvSpPr>
              <p:cNvPr id="22" name="Moon 4"/>
              <p:cNvSpPr/>
              <p:nvPr/>
            </p:nvSpPr>
            <p:spPr>
              <a:xfrm rot="5400000">
                <a:off x="5840024" y="-517950"/>
                <a:ext cx="1607355" cy="3571900"/>
              </a:xfrm>
              <a:prstGeom prst="moon">
                <a:avLst>
                  <a:gd name="adj" fmla="val 66889"/>
                </a:avLst>
              </a:prstGeom>
              <a:solidFill>
                <a:srgbClr val="FFFF00"/>
              </a:solidFill>
              <a:ln>
                <a:solidFill>
                  <a:schemeClr val="bg1"/>
                </a:solidFill>
              </a:ln>
              <a:effectLst/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24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4857754" y="500041"/>
                <a:ext cx="3571900" cy="1607355"/>
                <a:chOff x="4857754" y="500041"/>
                <a:chExt cx="3571900" cy="1607355"/>
              </a:xfrm>
            </p:grpSpPr>
            <p:sp>
              <p:nvSpPr>
                <p:cNvPr id="24" name="Moon 3"/>
                <p:cNvSpPr/>
                <p:nvPr/>
              </p:nvSpPr>
              <p:spPr>
                <a:xfrm rot="16200000">
                  <a:off x="5840026" y="-482231"/>
                  <a:ext cx="1607355" cy="3571900"/>
                </a:xfrm>
                <a:prstGeom prst="moon">
                  <a:avLst>
                    <a:gd name="adj" fmla="val 66889"/>
                  </a:avLst>
                </a:prstGeom>
                <a:solidFill>
                  <a:schemeClr val="bg1"/>
                </a:solidFill>
                <a:ln>
                  <a:solidFill>
                    <a:srgbClr val="FFFF00"/>
                  </a:solidFill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ar-EG" sz="2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TextBox 1"/>
                <p:cNvSpPr txBox="1"/>
                <p:nvPr/>
              </p:nvSpPr>
              <p:spPr>
                <a:xfrm>
                  <a:off x="5431808" y="852507"/>
                  <a:ext cx="2756742" cy="1026141"/>
                </a:xfrm>
                <a:prstGeom prst="rect">
                  <a:avLst/>
                </a:prstGeom>
                <a:noFill/>
              </p:spPr>
              <p:txBody>
                <a:bodyPr rtlCol="1"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ar-EG" sz="7200" dirty="0">
                    <a:latin typeface="Times New Roman" pitchFamily="18" charset="0"/>
                    <a:cs typeface="+mn-cs"/>
                  </a:endParaRPr>
                </a:p>
              </p:txBody>
            </p:sp>
          </p:grpSp>
        </p:grpSp>
        <p:sp>
          <p:nvSpPr>
            <p:cNvPr id="61449" name="مستطيل 15"/>
            <p:cNvSpPr>
              <a:spLocks noChangeArrowheads="1"/>
            </p:cNvSpPr>
            <p:nvPr/>
          </p:nvSpPr>
          <p:spPr bwMode="auto">
            <a:xfrm>
              <a:off x="4355976" y="1363415"/>
              <a:ext cx="2880320" cy="769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ar-EG" sz="4400" b="1">
                  <a:solidFill>
                    <a:srgbClr val="002060"/>
                  </a:solidFill>
                </a:rPr>
                <a:t>أحُلُّ</a:t>
              </a:r>
              <a:endParaRPr lang="ar-EG" sz="4400" b="1">
                <a:solidFill>
                  <a:srgbClr val="00206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28" name="صورة 27" descr="gb3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2928938" y="1428750"/>
            <a:ext cx="12858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714375" y="3640138"/>
            <a:ext cx="714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ما العدد الذي </a:t>
            </a:r>
            <a:r>
              <a:rPr lang="ar-EG" sz="3600" b="1"/>
              <a:t>إ</a:t>
            </a:r>
            <a:r>
              <a:rPr lang="ar-SA" sz="3600" b="1"/>
              <a:t>ذا ضرب × 3 كان الناتج 42؟</a:t>
            </a:r>
            <a:endParaRPr lang="en-US" sz="3600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866775" y="4422775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	42 ÷ 3 = 14</a:t>
            </a:r>
            <a:endParaRPr lang="en-US" sz="3600"/>
          </a:p>
        </p:txBody>
      </p:sp>
      <p:sp>
        <p:nvSpPr>
          <p:cNvPr id="23" name="مستطيل 22"/>
          <p:cNvSpPr>
            <a:spLocks noChangeArrowheads="1"/>
          </p:cNvSpPr>
          <p:nvPr/>
        </p:nvSpPr>
        <p:spPr bwMode="auto">
          <a:xfrm>
            <a:off x="1000125" y="5068888"/>
            <a:ext cx="714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	14 × 3 = 42</a:t>
            </a:r>
            <a:endParaRPr lang="en-US" sz="3600"/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ا العدد الذي اذا ضرب × 3 كان الناتج 4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42 ÷ 3 = 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4 × 3 = 4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14375" y="214313"/>
            <a:ext cx="7929563" cy="6286500"/>
            <a:chOff x="714347" y="275050"/>
            <a:chExt cx="7715305" cy="4949424"/>
          </a:xfrm>
        </p:grpSpPr>
        <p:sp>
          <p:nvSpPr>
            <p:cNvPr id="4" name="Flowchart: Stored Data 3"/>
            <p:cNvSpPr/>
            <p:nvPr/>
          </p:nvSpPr>
          <p:spPr>
            <a:xfrm rot="16200000">
              <a:off x="2286016" y="-919162"/>
              <a:ext cx="4571968" cy="7715305"/>
            </a:xfrm>
            <a:prstGeom prst="flowChartOnlineStorage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5" name="Flowchart: Stored Data 4"/>
            <p:cNvSpPr/>
            <p:nvPr/>
          </p:nvSpPr>
          <p:spPr>
            <a:xfrm rot="5400000">
              <a:off x="2153531" y="-1164134"/>
              <a:ext cx="4836937" cy="7715305"/>
            </a:xfrm>
            <a:prstGeom prst="flowChartOnlineStorag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1143000" y="887413"/>
            <a:ext cx="7072313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6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نجمع الكسور العشرية ونطرحها كما نجمع ونطرح الأعداد؛ إذ نجمع الأرقام في المنازل نفسها. </a:t>
            </a:r>
          </a:p>
          <a:p>
            <a:pPr algn="r" rtl="1">
              <a:defRPr/>
            </a:pPr>
            <a:r>
              <a:rPr lang="ar-EG" sz="36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ولكي تجمع الكسور العشرية أو تطرحها، ابدأ بترتيبها بحيث تكون الفواصل العشرية بعضها فوق بعض، ثم اجمع أو اطرح الأرقام، وضع الفاصلة العشرية في مكانها في الناتج.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نجمع الكسور العشرية ونطرحها كما نجمع ونطرح الأعداد؛ إذ نجمع الأرقام في المنازل نفسه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ولكي تجمع الكسور العشرية أو تطرحها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allAtOnce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9388" y="2420938"/>
            <a:ext cx="8353425" cy="4032250"/>
            <a:chOff x="2734348" y="786390"/>
            <a:chExt cx="2928958" cy="1270012"/>
          </a:xfrm>
        </p:grpSpPr>
        <p:sp>
          <p:nvSpPr>
            <p:cNvPr id="17" name="Snip Diagonal Corner Rectangle 2"/>
            <p:cNvSpPr/>
            <p:nvPr/>
          </p:nvSpPr>
          <p:spPr>
            <a:xfrm>
              <a:off x="2854387" y="786390"/>
              <a:ext cx="2668823" cy="1270012"/>
            </a:xfrm>
            <a:prstGeom prst="donut">
              <a:avLst>
                <a:gd name="adj" fmla="val 8975"/>
              </a:avLst>
            </a:prstGeom>
            <a:gradFill>
              <a:gsLst>
                <a:gs pos="0">
                  <a:srgbClr val="FFFF00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ln w="57150">
              <a:solidFill>
                <a:srgbClr val="FFFF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18" name="Snip Diagonal Corner Rectangle 1"/>
            <p:cNvSpPr/>
            <p:nvPr/>
          </p:nvSpPr>
          <p:spPr>
            <a:xfrm>
              <a:off x="2734348" y="870096"/>
              <a:ext cx="2928958" cy="1044236"/>
            </a:xfrm>
            <a:prstGeom prst="trapezoid">
              <a:avLst/>
            </a:prstGeom>
            <a:solidFill>
              <a:schemeClr val="bg1"/>
            </a:solidFill>
            <a:ln w="57150" cap="rnd">
              <a:solidFill>
                <a:srgbClr val="FFFF00"/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</p:grpSp>
      <p:grpSp>
        <p:nvGrpSpPr>
          <p:cNvPr id="62467" name="مجموعة 16"/>
          <p:cNvGrpSpPr>
            <a:grpSpLocks/>
          </p:cNvGrpSpPr>
          <p:nvPr/>
        </p:nvGrpSpPr>
        <p:grpSpPr bwMode="auto">
          <a:xfrm>
            <a:off x="4716463" y="0"/>
            <a:ext cx="4000500" cy="1922463"/>
            <a:chOff x="3929058" y="642918"/>
            <a:chExt cx="4000528" cy="1921986"/>
          </a:xfrm>
        </p:grpSpPr>
        <p:grpSp>
          <p:nvGrpSpPr>
            <p:cNvPr id="4" name="Group 3"/>
            <p:cNvGrpSpPr/>
            <p:nvPr/>
          </p:nvGrpSpPr>
          <p:grpSpPr>
            <a:xfrm>
              <a:off x="3929058" y="642918"/>
              <a:ext cx="4000528" cy="1921986"/>
              <a:chOff x="4857752" y="464322"/>
              <a:chExt cx="3571902" cy="1643074"/>
            </a:xfrm>
            <a:effectLst>
              <a:reflection blurRad="6350" stA="52000" endA="300" endPos="35000" dir="5400000" sy="-100000" algn="bl" rotWithShape="0"/>
            </a:effectLst>
            <a:scene3d>
              <a:camera prst="perspectiveRelaxed"/>
              <a:lightRig rig="threePt" dir="t"/>
            </a:scene3d>
          </p:grpSpPr>
          <p:sp>
            <p:nvSpPr>
              <p:cNvPr id="22" name="Moon 4"/>
              <p:cNvSpPr/>
              <p:nvPr/>
            </p:nvSpPr>
            <p:spPr>
              <a:xfrm rot="5400000">
                <a:off x="5840024" y="-517950"/>
                <a:ext cx="1607355" cy="3571900"/>
              </a:xfrm>
              <a:prstGeom prst="moon">
                <a:avLst>
                  <a:gd name="adj" fmla="val 66889"/>
                </a:avLst>
              </a:prstGeom>
              <a:solidFill>
                <a:srgbClr val="FFFF00"/>
              </a:solidFill>
              <a:ln>
                <a:solidFill>
                  <a:schemeClr val="bg1"/>
                </a:solidFill>
              </a:ln>
              <a:effectLst/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 sz="24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4857754" y="500041"/>
                <a:ext cx="3571900" cy="1607355"/>
                <a:chOff x="4857754" y="500041"/>
                <a:chExt cx="3571900" cy="1607355"/>
              </a:xfrm>
            </p:grpSpPr>
            <p:sp>
              <p:nvSpPr>
                <p:cNvPr id="24" name="Moon 3"/>
                <p:cNvSpPr/>
                <p:nvPr/>
              </p:nvSpPr>
              <p:spPr>
                <a:xfrm rot="16200000">
                  <a:off x="5840026" y="-482231"/>
                  <a:ext cx="1607355" cy="3571900"/>
                </a:xfrm>
                <a:prstGeom prst="moon">
                  <a:avLst>
                    <a:gd name="adj" fmla="val 66889"/>
                  </a:avLst>
                </a:prstGeom>
                <a:solidFill>
                  <a:schemeClr val="bg1"/>
                </a:solidFill>
                <a:ln>
                  <a:solidFill>
                    <a:srgbClr val="FFFF00"/>
                  </a:solidFill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ar-EG" sz="2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TextBox 1"/>
                <p:cNvSpPr txBox="1"/>
                <p:nvPr/>
              </p:nvSpPr>
              <p:spPr>
                <a:xfrm>
                  <a:off x="5431808" y="852507"/>
                  <a:ext cx="2756742" cy="1026141"/>
                </a:xfrm>
                <a:prstGeom prst="rect">
                  <a:avLst/>
                </a:prstGeom>
                <a:noFill/>
              </p:spPr>
              <p:txBody>
                <a:bodyPr rtlCol="1"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ar-EG" sz="7200" dirty="0">
                    <a:latin typeface="Times New Roman" pitchFamily="18" charset="0"/>
                    <a:cs typeface="+mn-cs"/>
                  </a:endParaRPr>
                </a:p>
              </p:txBody>
            </p:sp>
          </p:grpSp>
        </p:grpSp>
        <p:sp>
          <p:nvSpPr>
            <p:cNvPr id="62474" name="مستطيل 15"/>
            <p:cNvSpPr>
              <a:spLocks noChangeArrowheads="1"/>
            </p:cNvSpPr>
            <p:nvPr/>
          </p:nvSpPr>
          <p:spPr bwMode="auto">
            <a:xfrm>
              <a:off x="4355976" y="1363415"/>
              <a:ext cx="2880320" cy="769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ar-EG" sz="4400" b="1">
                  <a:solidFill>
                    <a:srgbClr val="002060"/>
                  </a:solidFill>
                </a:rPr>
                <a:t>أحُلُّ</a:t>
              </a:r>
              <a:endParaRPr lang="ar-EG" sz="4400" b="1">
                <a:solidFill>
                  <a:srgbClr val="00206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28" name="صورة 27" descr="gb3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2928938" y="1428750"/>
            <a:ext cx="12858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571500" y="3143250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ما العدد الذي إذا أضيف </a:t>
            </a:r>
            <a:r>
              <a:rPr lang="ar-EG" sz="3600" b="1"/>
              <a:t>إ</a:t>
            </a:r>
            <a:r>
              <a:rPr lang="ar-SA" sz="3600" b="1"/>
              <a:t>ليه 8 </a:t>
            </a:r>
            <a:r>
              <a:rPr lang="ar-EG" sz="3600" b="1"/>
              <a:t>أصبح</a:t>
            </a:r>
            <a:r>
              <a:rPr lang="ar-SA" sz="3600" b="1"/>
              <a:t>14؟</a:t>
            </a:r>
            <a:endParaRPr lang="en-US" sz="3600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642938" y="3786188"/>
            <a:ext cx="714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	14 – 8 = 6</a:t>
            </a:r>
            <a:endParaRPr lang="en-US" sz="3600"/>
          </a:p>
        </p:txBody>
      </p:sp>
      <p:sp>
        <p:nvSpPr>
          <p:cNvPr id="26" name="مستطيل 25"/>
          <p:cNvSpPr>
            <a:spLocks noChangeArrowheads="1"/>
          </p:cNvSpPr>
          <p:nvPr/>
        </p:nvSpPr>
        <p:spPr bwMode="auto">
          <a:xfrm>
            <a:off x="642938" y="4429125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/>
              <a:t>	6 + 8 = 14</a:t>
            </a:r>
            <a:endParaRPr lang="en-US" sz="3600"/>
          </a:p>
        </p:txBody>
      </p:sp>
      <p:sp>
        <p:nvSpPr>
          <p:cNvPr id="27" name="مستطيل 26"/>
          <p:cNvSpPr>
            <a:spLocks noChangeArrowheads="1"/>
          </p:cNvSpPr>
          <p:nvPr/>
        </p:nvSpPr>
        <p:spPr bwMode="auto">
          <a:xfrm>
            <a:off x="214313" y="5146675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600" b="1">
                <a:solidFill>
                  <a:srgbClr val="FF0000"/>
                </a:solidFill>
              </a:rPr>
              <a:t>إذن، العدد المطلوب =  6</a:t>
            </a:r>
            <a:endParaRPr 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ا العدد الذي إذا أضيف إليه 8 أصبح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4 – 8 = 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6 + 8 = 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إذن  العدد المطلوب 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6" grpId="0"/>
      <p:bldP spid="2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0" y="1571612"/>
            <a:ext cx="9144000" cy="5286388"/>
            <a:chOff x="3143240" y="214290"/>
            <a:chExt cx="3714776" cy="1428760"/>
          </a:xfrm>
          <a:effectLst>
            <a:reflection blurRad="6350" stA="52000" endA="300" endPos="35000" dir="5400000" sy="-100000" algn="bl" rotWithShape="0"/>
          </a:effectLst>
          <a:scene3d>
            <a:camera prst="perspectiveRelaxedModerately"/>
            <a:lightRig rig="threePt" dir="t"/>
          </a:scene3d>
        </p:grpSpPr>
        <p:sp>
          <p:nvSpPr>
            <p:cNvPr id="24" name="Double Wave 6"/>
            <p:cNvSpPr/>
            <p:nvPr/>
          </p:nvSpPr>
          <p:spPr>
            <a:xfrm>
              <a:off x="3143240" y="214290"/>
              <a:ext cx="3714776" cy="1428760"/>
            </a:xfrm>
            <a:prstGeom prst="doubleWave">
              <a:avLst/>
            </a:prstGeom>
            <a:solidFill>
              <a:srgbClr val="FFFF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 prst="angle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solidFill>
                  <a:schemeClr val="tx1"/>
                </a:solidFill>
              </a:endParaRPr>
            </a:p>
          </p:txBody>
        </p:sp>
        <p:sp>
          <p:nvSpPr>
            <p:cNvPr id="25" name="Rounded Rectangle 7"/>
            <p:cNvSpPr/>
            <p:nvPr/>
          </p:nvSpPr>
          <p:spPr>
            <a:xfrm>
              <a:off x="3143240" y="357166"/>
              <a:ext cx="3714776" cy="114300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81000" y="588218"/>
            <a:ext cx="8424863" cy="1544638"/>
            <a:chOff x="1033144" y="647961"/>
            <a:chExt cx="7253632" cy="6078224"/>
          </a:xfrm>
          <a:scene3d>
            <a:camera prst="perspectiveRelaxed"/>
            <a:lightRig rig="threePt" dir="t"/>
          </a:scene3d>
        </p:grpSpPr>
        <p:sp>
          <p:nvSpPr>
            <p:cNvPr id="15" name="Cloud 2"/>
            <p:cNvSpPr/>
            <p:nvPr/>
          </p:nvSpPr>
          <p:spPr>
            <a:xfrm>
              <a:off x="1901136" y="4725922"/>
              <a:ext cx="5703948" cy="2000263"/>
            </a:xfrm>
            <a:prstGeom prst="diamond">
              <a:avLst/>
            </a:prstGeom>
            <a:solidFill>
              <a:srgbClr val="FFFF00"/>
            </a:solidFill>
            <a:ln w="38100">
              <a:solidFill>
                <a:schemeClr val="bg1"/>
              </a:solidFill>
            </a:ln>
            <a:sp3d>
              <a:bevelT w="63500" h="25400" prst="artDeco"/>
            </a:sp3d>
          </p:spPr>
          <p:style>
            <a:lnRef idx="0">
              <a:schemeClr val="accent3"/>
            </a:lnRef>
            <a:fillRef idx="1003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16" name="Cloud 5"/>
            <p:cNvSpPr/>
            <p:nvPr/>
          </p:nvSpPr>
          <p:spPr>
            <a:xfrm>
              <a:off x="1033144" y="647961"/>
              <a:ext cx="7253632" cy="2066658"/>
            </a:xfrm>
            <a:prstGeom prst="trapezoid">
              <a:avLst/>
            </a:prstGeom>
            <a:solidFill>
              <a:srgbClr val="00B050"/>
            </a:solidFill>
            <a:ln w="38100">
              <a:solidFill>
                <a:schemeClr val="bg1"/>
              </a:solidFill>
            </a:ln>
            <a:sp3d>
              <a:bevelT w="63500" h="25400" prst="artDeco"/>
            </a:sp3d>
          </p:spPr>
          <p:style>
            <a:lnRef idx="0">
              <a:schemeClr val="accent3"/>
            </a:lnRef>
            <a:fillRef idx="1003">
              <a:schemeClr val="lt1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/>
            </a:p>
          </p:txBody>
        </p:sp>
        <p:sp>
          <p:nvSpPr>
            <p:cNvPr id="17" name="Snip Diagonal Corner Rectangle 6"/>
            <p:cNvSpPr/>
            <p:nvPr/>
          </p:nvSpPr>
          <p:spPr>
            <a:xfrm>
              <a:off x="1214929" y="1001204"/>
              <a:ext cx="6857258" cy="4854055"/>
            </a:xfrm>
            <a:prstGeom prst="snip2DiagRect">
              <a:avLst/>
            </a:prstGeom>
            <a:ln w="6350">
              <a:solidFill>
                <a:srgbClr val="00B0F0"/>
              </a:solidFill>
            </a:ln>
            <a:sp3d>
              <a:bevelT w="114300" prst="artDeco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/>
            </a:p>
          </p:txBody>
        </p:sp>
      </p:grp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214938" y="1000125"/>
            <a:ext cx="2457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ar-EG" sz="3200" b="1"/>
              <a:t>أتحــــــقَّــــــــــــقُ</a:t>
            </a:r>
          </a:p>
        </p:txBody>
      </p:sp>
      <p:pic>
        <p:nvPicPr>
          <p:cNvPr id="26" name="Picture 6" descr="lampara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88" y="0"/>
            <a:ext cx="20716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857250" y="3068638"/>
            <a:ext cx="714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600" b="1"/>
              <a:t>6 + 8 = 14</a:t>
            </a:r>
            <a:endParaRPr lang="en-US" sz="3600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928688" y="3640138"/>
            <a:ext cx="714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600" b="1"/>
              <a:t>14 × 3 = 42</a:t>
            </a:r>
            <a:endParaRPr lang="en-US" sz="3600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000125" y="4211638"/>
            <a:ext cx="714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600" b="1"/>
              <a:t>42 ÷ 6 = 7</a:t>
            </a:r>
            <a:endParaRPr lang="en-US" sz="3600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928688" y="4783138"/>
            <a:ext cx="7143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EG" sz="3600" b="1">
                <a:solidFill>
                  <a:srgbClr val="7030A0"/>
                </a:solidFill>
              </a:rPr>
              <a:t>إذن، الإجابة معقولة</a:t>
            </a:r>
            <a:endParaRPr lang="en-US" sz="360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أتحــــــقَّــــــــــــق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6 + 8 = 14 ش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4 × 3 = 42 ش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42 ÷ 6 = 7 ش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إذن الإجابة معقول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428596" y="357166"/>
            <a:ext cx="8358246" cy="621510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0063" y="642938"/>
            <a:ext cx="77866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/>
            <a:r>
              <a:rPr lang="ar-EG" sz="4000" b="1">
                <a:solidFill>
                  <a:srgbClr val="0000FF"/>
                </a:solidFill>
              </a:rPr>
              <a:t>29- قدر ناتج 192+7207 بالتقريب إلى أقرب مئة ( الدرس 2-2)</a:t>
            </a:r>
            <a:endParaRPr lang="en-US" sz="4000" b="1">
              <a:solidFill>
                <a:srgbClr val="0000FF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143500" y="2286000"/>
            <a:ext cx="3214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/>
              <a:t>أ ) 7200</a:t>
            </a:r>
            <a:endParaRPr lang="en-US" sz="3600" b="1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295900" y="2997200"/>
            <a:ext cx="3214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/>
              <a:t>ب ) 7400 </a:t>
            </a:r>
            <a:endParaRPr lang="en-US" sz="3600" b="1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357813" y="3714750"/>
            <a:ext cx="3214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/>
              <a:t>جـ ) 8000</a:t>
            </a:r>
            <a:endParaRPr lang="en-US" sz="3600" b="1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214938" y="4357688"/>
            <a:ext cx="3214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EG" sz="3600" b="1"/>
              <a:t>د ) 9000</a:t>
            </a:r>
            <a:endParaRPr lang="en-US" sz="3600" b="1"/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92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92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قدر ناتج 192+7207 بالتقريب إلى أقر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2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4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80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90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  <p:bldP spid="6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شكل بيضاوي 1"/>
          <p:cNvSpPr/>
          <p:nvPr/>
        </p:nvSpPr>
        <p:spPr>
          <a:xfrm>
            <a:off x="1643042" y="1428736"/>
            <a:ext cx="6500858" cy="2500330"/>
          </a:xfrm>
          <a:prstGeom prst="ellipse">
            <a:avLst/>
          </a:prstGeom>
          <a:solidFill>
            <a:srgbClr val="00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571750" y="2000250"/>
            <a:ext cx="42195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/>
            <a:r>
              <a:rPr lang="ar-EG" sz="6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مراجعة تراكمية </a:t>
            </a:r>
            <a:endParaRPr lang="ar-EG" sz="66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راجعة تراكمي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ثماني 1"/>
          <p:cNvSpPr/>
          <p:nvPr/>
        </p:nvSpPr>
        <p:spPr>
          <a:xfrm>
            <a:off x="0" y="785794"/>
            <a:ext cx="9144000" cy="5500726"/>
          </a:xfrm>
          <a:prstGeom prst="octagon">
            <a:avLst/>
          </a:prstGeom>
          <a:gradFill>
            <a:gsLst>
              <a:gs pos="0">
                <a:srgbClr val="FF0000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1865313" y="1214438"/>
            <a:ext cx="5080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/>
            <a:r>
              <a:rPr lang="ar-EG" sz="4000" b="1">
                <a:latin typeface="Times New Roman" pitchFamily="18" charset="0"/>
                <a:cs typeface="Times New Roman" pitchFamily="18" charset="0"/>
              </a:rPr>
              <a:t>اجمع أو اطرح ( الدرس 2-4)</a:t>
            </a:r>
            <a:endParaRPr lang="ar-EG" sz="4400" b="1"/>
          </a:p>
        </p:txBody>
      </p:sp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4281488" y="3000375"/>
            <a:ext cx="3705225" cy="7699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 algn="r" rtl="1">
              <a:defRPr/>
            </a:pPr>
            <a:r>
              <a:rPr lang="ar-EG" sz="4400" dirty="0">
                <a:latin typeface="Times New Roman" pitchFamily="18" charset="0"/>
                <a:cs typeface="Times New Roman" pitchFamily="18" charset="0"/>
              </a:rPr>
              <a:t>30) </a:t>
            </a:r>
            <a:r>
              <a:rPr lang="ar-EG" sz="4400" dirty="0">
                <a:latin typeface="Times New Roman" pitchFamily="18" charset="0"/>
                <a:cs typeface="Times New Roman" pitchFamily="18" charset="0"/>
              </a:rPr>
              <a:t>5٫08 </a:t>
            </a:r>
            <a:r>
              <a:rPr lang="ar-EG" sz="44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ar-EG" sz="4400" dirty="0">
                <a:latin typeface="Times New Roman" pitchFamily="18" charset="0"/>
                <a:cs typeface="Times New Roman" pitchFamily="18" charset="0"/>
              </a:rPr>
              <a:t>13٫7</a:t>
            </a:r>
            <a:endParaRPr lang="ar-EG" sz="4800" dirty="0"/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2214563" y="4640263"/>
            <a:ext cx="4003675" cy="6461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600" b="1" dirty="0"/>
              <a:t>= </a:t>
            </a:r>
            <a:r>
              <a:rPr lang="ar-EG" sz="3600" b="1" dirty="0"/>
              <a:t>18٫78</a:t>
            </a:r>
            <a:endParaRPr lang="en-US" sz="3600" dirty="0"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sconn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اجمع أو أطرح  ش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,08 +13,7 ش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8,78 ش6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49" grpId="0"/>
      <p:bldP spid="78850" grpId="0" animBg="1"/>
      <p:bldP spid="1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ثماني 21"/>
          <p:cNvSpPr/>
          <p:nvPr/>
        </p:nvSpPr>
        <p:spPr>
          <a:xfrm>
            <a:off x="0" y="785794"/>
            <a:ext cx="9144000" cy="5500726"/>
          </a:xfrm>
          <a:prstGeom prst="octagon">
            <a:avLst/>
          </a:prstGeom>
          <a:gradFill>
            <a:gsLst>
              <a:gs pos="0">
                <a:srgbClr val="FF0000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67589" name="Rectangle 1"/>
          <p:cNvSpPr>
            <a:spLocks noChangeArrowheads="1"/>
          </p:cNvSpPr>
          <p:nvPr/>
        </p:nvSpPr>
        <p:spPr bwMode="auto">
          <a:xfrm>
            <a:off x="1865313" y="1214438"/>
            <a:ext cx="5080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/>
            <a:r>
              <a:rPr lang="ar-EG" sz="4000" b="1">
                <a:latin typeface="Times New Roman" pitchFamily="18" charset="0"/>
                <a:cs typeface="Times New Roman" pitchFamily="18" charset="0"/>
              </a:rPr>
              <a:t>اجمع أو أطرح ( الدرس 2-4)</a:t>
            </a:r>
            <a:endParaRPr lang="ar-EG" sz="4400" b="1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59213" y="3087688"/>
            <a:ext cx="4141787" cy="7699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 algn="r" rtl="1">
              <a:defRPr/>
            </a:pPr>
            <a:r>
              <a:rPr lang="ar-EG" sz="4400" dirty="0"/>
              <a:t>31) </a:t>
            </a:r>
            <a:r>
              <a:rPr lang="ar-EG" sz="4400" dirty="0"/>
              <a:t>12٫01 </a:t>
            </a:r>
            <a:r>
              <a:rPr lang="ar-EG" sz="4400" dirty="0"/>
              <a:t>– </a:t>
            </a:r>
            <a:r>
              <a:rPr lang="ar-EG" sz="4400" dirty="0"/>
              <a:t>0٫23</a:t>
            </a:r>
            <a:endParaRPr lang="en-US" sz="4400" dirty="0"/>
          </a:p>
        </p:txBody>
      </p: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2286000" y="4643438"/>
            <a:ext cx="3717925" cy="6461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600" b="1" dirty="0"/>
              <a:t>= </a:t>
            </a:r>
            <a:r>
              <a:rPr lang="ar-EG" sz="3600" b="1" dirty="0"/>
              <a:t>11٫78</a:t>
            </a:r>
            <a:endParaRPr lang="en-US" sz="3600" dirty="0"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,01 – 0,23 ش6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1,78 ش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ثماني 24"/>
          <p:cNvSpPr/>
          <p:nvPr/>
        </p:nvSpPr>
        <p:spPr>
          <a:xfrm>
            <a:off x="0" y="714356"/>
            <a:ext cx="9144000" cy="5500726"/>
          </a:xfrm>
          <a:prstGeom prst="octagon">
            <a:avLst/>
          </a:prstGeom>
          <a:gradFill>
            <a:gsLst>
              <a:gs pos="0">
                <a:srgbClr val="FF0000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68613" name="Rectangle 1"/>
          <p:cNvSpPr>
            <a:spLocks noChangeArrowheads="1"/>
          </p:cNvSpPr>
          <p:nvPr/>
        </p:nvSpPr>
        <p:spPr bwMode="auto">
          <a:xfrm>
            <a:off x="1865313" y="1214438"/>
            <a:ext cx="5080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/>
            <a:r>
              <a:rPr lang="ar-EG" sz="4000" b="1">
                <a:latin typeface="Times New Roman" pitchFamily="18" charset="0"/>
                <a:cs typeface="Times New Roman" pitchFamily="18" charset="0"/>
              </a:rPr>
              <a:t>اجمع أو أطرح ( الدرس 2-4)</a:t>
            </a:r>
            <a:endParaRPr lang="ar-EG" sz="4400" b="1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635375" y="3159125"/>
            <a:ext cx="4437063" cy="7699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 algn="r" rtl="1">
              <a:defRPr/>
            </a:pPr>
            <a:r>
              <a:rPr lang="ar-EG" sz="4400" dirty="0"/>
              <a:t>32) </a:t>
            </a:r>
            <a:r>
              <a:rPr lang="ar-EG" sz="4400" dirty="0"/>
              <a:t>24٫8 </a:t>
            </a:r>
            <a:r>
              <a:rPr lang="ar-EG" sz="4400" dirty="0"/>
              <a:t>– </a:t>
            </a:r>
            <a:r>
              <a:rPr lang="ar-EG" sz="4400" dirty="0"/>
              <a:t>16٫095</a:t>
            </a:r>
            <a:endParaRPr lang="en-US" sz="4400" dirty="0"/>
          </a:p>
        </p:txBody>
      </p:sp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2071688" y="4792663"/>
            <a:ext cx="3786187" cy="7080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4000" b="1" dirty="0"/>
              <a:t>= </a:t>
            </a:r>
            <a:r>
              <a:rPr lang="ar-EG" sz="4000" b="1" dirty="0"/>
              <a:t>18٫705</a:t>
            </a:r>
            <a:endParaRPr lang="en-US" sz="4000" dirty="0"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3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4,8 – 16,095 ش6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8,705 ش6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ثماني 4"/>
          <p:cNvSpPr/>
          <p:nvPr/>
        </p:nvSpPr>
        <p:spPr>
          <a:xfrm>
            <a:off x="0" y="785794"/>
            <a:ext cx="9144000" cy="5500726"/>
          </a:xfrm>
          <a:prstGeom prst="octagon">
            <a:avLst/>
          </a:prstGeom>
          <a:gradFill>
            <a:gsLst>
              <a:gs pos="0">
                <a:srgbClr val="FF0000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endParaRPr lang="ar-EG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41438" y="1120775"/>
            <a:ext cx="6445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/>
            <a:r>
              <a:rPr lang="ar-EG" sz="3600" b="1"/>
              <a:t>33- في عام 1434هـ بلغ عدد العاملين في قطاع التعليم في المملكة العربية السعودية 1243919 شخصا، اكتب هذا العدد بالصيغة التحليلية ( </a:t>
            </a:r>
            <a:r>
              <a:rPr lang="ar-EG" sz="3600" b="1">
                <a:solidFill>
                  <a:srgbClr val="0000FF"/>
                </a:solidFill>
              </a:rPr>
              <a:t>الدرس 1-1</a:t>
            </a:r>
            <a:r>
              <a:rPr lang="ar-EG" sz="3600" b="1"/>
              <a:t> )</a:t>
            </a:r>
            <a:endParaRPr lang="en-US" sz="3600" b="1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00125" y="3851275"/>
            <a:ext cx="7143750" cy="17541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r" rtl="1">
              <a:defRPr/>
            </a:pPr>
            <a:r>
              <a:rPr lang="ar-EG" sz="3600" b="1" dirty="0">
                <a:solidFill>
                  <a:schemeClr val="bg1"/>
                </a:solidFill>
              </a:rPr>
              <a:t>الصيغة التحليلية =</a:t>
            </a:r>
          </a:p>
          <a:p>
            <a:pPr algn="ctr" rtl="1">
              <a:defRPr/>
            </a:pPr>
            <a:r>
              <a:rPr lang="ar-EG" sz="3600" b="1" dirty="0">
                <a:solidFill>
                  <a:srgbClr val="FFFF00"/>
                </a:solidFill>
              </a:rPr>
              <a:t> 9 + 10 + 900 + 3000 + 40000 + 200000 + 1000000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في عام 1434هـ بلغ عدد العاملي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الصيغة التحليلية = 9 + 10 + 900 + 3000 + 40000 + 200000 + 10000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4214813" y="214313"/>
            <a:ext cx="4429125" cy="1071562"/>
            <a:chOff x="4214810" y="214290"/>
            <a:chExt cx="4429157" cy="1071570"/>
          </a:xfrm>
        </p:grpSpPr>
        <p:sp>
          <p:nvSpPr>
            <p:cNvPr id="6" name="Plaque 5"/>
            <p:cNvSpPr/>
            <p:nvPr/>
          </p:nvSpPr>
          <p:spPr>
            <a:xfrm>
              <a:off x="4214810" y="214290"/>
              <a:ext cx="4429157" cy="1071570"/>
            </a:xfrm>
            <a:prstGeom prst="plaque">
              <a:avLst/>
            </a:prstGeom>
            <a:solidFill>
              <a:srgbClr val="006600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b="1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286248" y="357166"/>
              <a:ext cx="4357719" cy="708030"/>
            </a:xfrm>
            <a:prstGeom prst="rect">
              <a:avLst/>
            </a:prstGeom>
            <a:noFill/>
          </p:spPr>
          <p:txBody>
            <a:bodyPr rtlCol="1">
              <a:spAutoFit/>
            </a:bodyPr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ar-EG" sz="4000" dirty="0">
                  <a:solidFill>
                    <a:srgbClr val="FFFF00"/>
                  </a:solidFill>
                  <a:latin typeface="+mn-lt"/>
                  <a:cs typeface="+mj-cs"/>
                </a:rPr>
                <a:t>مثال من واقع الحياة</a:t>
              </a: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14563" y="1785938"/>
            <a:ext cx="3357562" cy="646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ar-EG" sz="3600" b="1" dirty="0">
                <a:solidFill>
                  <a:srgbClr val="FF0000"/>
                </a:solidFill>
                <a:cs typeface="+mj-cs"/>
              </a:rPr>
              <a:t>جمع الكسور العشرية</a:t>
            </a:r>
          </a:p>
        </p:txBody>
      </p:sp>
      <p:sp>
        <p:nvSpPr>
          <p:cNvPr id="4" name="Plaque 3"/>
          <p:cNvSpPr/>
          <p:nvPr/>
        </p:nvSpPr>
        <p:spPr>
          <a:xfrm>
            <a:off x="7786688" y="3786188"/>
            <a:ext cx="928687" cy="785812"/>
          </a:xfrm>
          <a:prstGeom prst="plaque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cs typeface="+mj-cs"/>
              </a:rPr>
              <a:t>1</a:t>
            </a: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714375" y="2786063"/>
            <a:ext cx="6643688" cy="3429000"/>
            <a:chOff x="857224" y="1500174"/>
            <a:chExt cx="7143800" cy="2357454"/>
          </a:xfrm>
        </p:grpSpPr>
        <p:sp>
          <p:nvSpPr>
            <p:cNvPr id="9" name="Plaque 8"/>
            <p:cNvSpPr/>
            <p:nvPr/>
          </p:nvSpPr>
          <p:spPr>
            <a:xfrm>
              <a:off x="1000100" y="1500174"/>
              <a:ext cx="7000924" cy="2357454"/>
            </a:xfrm>
            <a:prstGeom prst="plaque">
              <a:avLst/>
            </a:prstGeom>
            <a:gradFill flip="none" rotWithShape="1">
              <a:gsLst>
                <a:gs pos="0">
                  <a:srgbClr val="9900FF"/>
                </a:gs>
                <a:gs pos="50000">
                  <a:schemeClr val="bg1"/>
                </a:gs>
                <a:gs pos="100000">
                  <a:srgbClr val="9900FF"/>
                </a:gs>
              </a:gsLst>
              <a:lin ang="13500000" scaled="1"/>
              <a:tileRect/>
            </a:gradFill>
            <a:ln>
              <a:solidFill>
                <a:schemeClr val="tx1"/>
              </a:solidFill>
            </a:ln>
            <a:effectLst>
              <a:innerShdw blurRad="546100">
                <a:srgbClr val="80008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10" name="Horizontal Scroll 9"/>
            <p:cNvSpPr/>
            <p:nvPr/>
          </p:nvSpPr>
          <p:spPr>
            <a:xfrm>
              <a:off x="857224" y="1565659"/>
              <a:ext cx="7143800" cy="2193741"/>
            </a:xfrm>
            <a:prstGeom prst="horizontalScroll">
              <a:avLst/>
            </a:prstGeom>
            <a:gradFill flip="none" rotWithShape="1">
              <a:gsLst>
                <a:gs pos="2000">
                  <a:srgbClr val="FF0000"/>
                </a:gs>
                <a:gs pos="50000">
                  <a:srgbClr val="FFFF00"/>
                </a:gs>
                <a:gs pos="91000">
                  <a:srgbClr val="FF0000"/>
                </a:gs>
              </a:gsLst>
              <a:lin ang="16200000" scaled="1"/>
              <a:tileRect/>
            </a:gradFill>
            <a:ln>
              <a:solidFill>
                <a:schemeClr val="tx1"/>
              </a:solidFill>
            </a:ln>
            <a:effectLst>
              <a:innerShdw blurRad="635000">
                <a:srgbClr val="0000FF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6151" name="TextBox 4"/>
          <p:cNvSpPr txBox="1">
            <a:spLocks noChangeArrowheads="1"/>
          </p:cNvSpPr>
          <p:nvPr/>
        </p:nvSpPr>
        <p:spPr bwMode="auto">
          <a:xfrm>
            <a:off x="1428750" y="3429000"/>
            <a:ext cx="58578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44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مياه: </a:t>
            </a:r>
          </a:p>
          <a:p>
            <a:pPr algn="r" rtl="1">
              <a:defRPr/>
            </a:pPr>
            <a:r>
              <a:rPr lang="ar-EG" sz="4000" b="1" dirty="0">
                <a:latin typeface="Calibri" pitchFamily="34" charset="0"/>
                <a:cs typeface="+mj-cs"/>
              </a:rPr>
              <a:t>ارجع إلى المُعطيات أعلاهُ، وأوجد ناتج </a:t>
            </a:r>
            <a:r>
              <a:rPr lang="ar-EG" sz="4000" b="1" dirty="0">
                <a:latin typeface="Calibri" pitchFamily="34" charset="0"/>
                <a:cs typeface="+mj-cs"/>
              </a:rPr>
              <a:t>149</a:t>
            </a:r>
            <a:r>
              <a:rPr lang="ar-EG" sz="4000" b="1" dirty="0"/>
              <a:t>٫</a:t>
            </a:r>
            <a:r>
              <a:rPr lang="ar-EG" sz="4000" b="1" dirty="0">
                <a:latin typeface="Calibri" pitchFamily="34" charset="0"/>
                <a:cs typeface="+mj-cs"/>
              </a:rPr>
              <a:t>7 </a:t>
            </a:r>
            <a:r>
              <a:rPr lang="ar-EG" sz="4000" b="1" dirty="0">
                <a:latin typeface="Calibri" pitchFamily="34" charset="0"/>
                <a:cs typeface="+mj-cs"/>
              </a:rPr>
              <a:t>+ </a:t>
            </a:r>
            <a:r>
              <a:rPr lang="ar-EG" sz="4000" b="1" dirty="0">
                <a:latin typeface="Calibri" pitchFamily="34" charset="0"/>
                <a:cs typeface="+mj-cs"/>
              </a:rPr>
              <a:t>136</a:t>
            </a:r>
            <a:r>
              <a:rPr lang="ar-EG" sz="4000" b="1" dirty="0"/>
              <a:t>٫2</a:t>
            </a:r>
            <a:r>
              <a:rPr lang="ar-EG" sz="4000" b="1" dirty="0">
                <a:latin typeface="Calibri" pitchFamily="34" charset="0"/>
                <a:cs typeface="+mj-cs"/>
              </a:rPr>
              <a:t>. </a:t>
            </a:r>
            <a:endParaRPr lang="ar-EG" sz="4000" b="1" dirty="0">
              <a:latin typeface="Calibri" pitchFamily="34" charset="0"/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مثال من واقع الحيا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جمع الكسور العشري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ارجع إلى المُعطيات أعلاه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15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214313" y="0"/>
            <a:ext cx="8786812" cy="6858000"/>
            <a:chOff x="285723" y="500061"/>
            <a:chExt cx="8786872" cy="5929333"/>
          </a:xfrm>
        </p:grpSpPr>
        <p:sp>
          <p:nvSpPr>
            <p:cNvPr id="32" name="Flowchart: Punched Tape 31"/>
            <p:cNvSpPr/>
            <p:nvPr/>
          </p:nvSpPr>
          <p:spPr>
            <a:xfrm rot="10800000" flipH="1">
              <a:off x="428599" y="500061"/>
              <a:ext cx="8286807" cy="5857961"/>
            </a:xfrm>
            <a:prstGeom prst="flowChartPunchedTap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grpSp>
          <p:nvGrpSpPr>
            <p:cNvPr id="9249" name="Group 2"/>
            <p:cNvGrpSpPr>
              <a:grpSpLocks/>
            </p:cNvGrpSpPr>
            <p:nvPr/>
          </p:nvGrpSpPr>
          <p:grpSpPr bwMode="auto">
            <a:xfrm rot="10800000">
              <a:off x="285723" y="571501"/>
              <a:ext cx="8786872" cy="5857893"/>
              <a:chOff x="3973707" y="428605"/>
              <a:chExt cx="4027317" cy="3143272"/>
            </a:xfrm>
          </p:grpSpPr>
          <p:sp>
            <p:nvSpPr>
              <p:cNvPr id="34" name="Flowchart: Punched Tape 33"/>
              <p:cNvSpPr/>
              <p:nvPr/>
            </p:nvSpPr>
            <p:spPr>
              <a:xfrm>
                <a:off x="3982438" y="428605"/>
                <a:ext cx="3699893" cy="3143309"/>
              </a:xfrm>
              <a:prstGeom prst="flowChartPunchedTape">
                <a:avLst/>
              </a:prstGeom>
              <a:solidFill>
                <a:srgbClr val="CC00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  <p:sp>
            <p:nvSpPr>
              <p:cNvPr id="35" name="Round Single Corner Rectangle 34"/>
              <p:cNvSpPr/>
              <p:nvPr/>
            </p:nvSpPr>
            <p:spPr>
              <a:xfrm>
                <a:off x="4071934" y="794637"/>
                <a:ext cx="3929090" cy="2500359"/>
              </a:xfrm>
              <a:prstGeom prst="round1Rect">
                <a:avLst>
                  <a:gd name="adj" fmla="val 38071"/>
                </a:avLst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EG">
                  <a:cs typeface="+mj-cs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 bwMode="auto">
          <a:xfrm>
            <a:off x="3071813" y="1000125"/>
            <a:ext cx="5143500" cy="132397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solidFill>
                  <a:srgbClr val="0000FF"/>
                </a:solidFill>
                <a:latin typeface="+mn-lt"/>
                <a:cs typeface="+mj-cs"/>
              </a:rPr>
              <a:t>قدر:</a:t>
            </a:r>
          </a:p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dirty="0">
                <a:solidFill>
                  <a:srgbClr val="0000FF"/>
                </a:solidFill>
                <a:latin typeface="+mn-lt"/>
                <a:cs typeface="+mj-cs"/>
              </a:rPr>
              <a:t> </a:t>
            </a:r>
            <a:r>
              <a:rPr lang="ar-EG" sz="4000" dirty="0">
                <a:latin typeface="+mn-lt"/>
                <a:cs typeface="+mj-cs"/>
              </a:rPr>
              <a:t>150 + 136 = 286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072188" y="2214563"/>
            <a:ext cx="25003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28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الخطوة 1 </a:t>
            </a:r>
          </a:p>
          <a:p>
            <a:pPr algn="ctr" rtl="1">
              <a:defRPr/>
            </a:pPr>
            <a:r>
              <a:rPr lang="ar-EG" sz="2800" b="1" dirty="0">
                <a:latin typeface="Calibri" pitchFamily="34" charset="0"/>
                <a:cs typeface="+mj-cs"/>
              </a:rPr>
              <a:t>رتب الفواصل العشرية بعضها فوق بعض.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86125" y="2214563"/>
            <a:ext cx="25003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28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الخطوة 2 </a:t>
            </a:r>
          </a:p>
          <a:p>
            <a:pPr algn="ctr" rtl="1">
              <a:defRPr/>
            </a:pPr>
            <a:r>
              <a:rPr lang="ar-EG" sz="2800" b="1" dirty="0">
                <a:latin typeface="Calibri" pitchFamily="34" charset="0"/>
                <a:cs typeface="+mj-cs"/>
              </a:rPr>
              <a:t>اجمع الأرقام كما تجمع الأعداد.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625" y="2214563"/>
            <a:ext cx="25003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2800" b="1" dirty="0">
                <a:solidFill>
                  <a:srgbClr val="FF0000"/>
                </a:solidFill>
                <a:latin typeface="Calibri" pitchFamily="34" charset="0"/>
                <a:cs typeface="+mj-cs"/>
              </a:rPr>
              <a:t>الخطوة 3 </a:t>
            </a:r>
          </a:p>
          <a:p>
            <a:pPr algn="ctr" rtl="1">
              <a:defRPr/>
            </a:pPr>
            <a:r>
              <a:rPr lang="ar-EG" sz="2800" b="1" dirty="0">
                <a:latin typeface="Calibri" pitchFamily="34" charset="0"/>
                <a:cs typeface="+mj-cs"/>
              </a:rPr>
              <a:t>ضع الفاصلة العشرية في مكانها في الناتج.</a:t>
            </a:r>
          </a:p>
        </p:txBody>
      </p:sp>
      <p:grpSp>
        <p:nvGrpSpPr>
          <p:cNvPr id="8" name="Group 78"/>
          <p:cNvGrpSpPr>
            <a:grpSpLocks/>
          </p:cNvGrpSpPr>
          <p:nvPr/>
        </p:nvGrpSpPr>
        <p:grpSpPr bwMode="auto">
          <a:xfrm>
            <a:off x="6499225" y="4068763"/>
            <a:ext cx="2062163" cy="1146175"/>
            <a:chOff x="5792808" y="1744658"/>
            <a:chExt cx="1422398" cy="1146176"/>
          </a:xfrm>
        </p:grpSpPr>
        <p:grpSp>
          <p:nvGrpSpPr>
            <p:cNvPr id="9242" name="Group 30"/>
            <p:cNvGrpSpPr>
              <a:grpSpLocks/>
            </p:cNvGrpSpPr>
            <p:nvPr/>
          </p:nvGrpSpPr>
          <p:grpSpPr bwMode="auto">
            <a:xfrm>
              <a:off x="5792808" y="1744658"/>
              <a:ext cx="1381129" cy="1146176"/>
              <a:chOff x="2431" y="3133"/>
              <a:chExt cx="870" cy="722"/>
            </a:xfrm>
          </p:grpSpPr>
          <p:sp>
            <p:nvSpPr>
              <p:cNvPr id="7195" name="Text Box 31"/>
              <p:cNvSpPr txBox="1">
                <a:spLocks noChangeArrowheads="1"/>
              </p:cNvSpPr>
              <p:nvPr/>
            </p:nvSpPr>
            <p:spPr bwMode="auto">
              <a:xfrm>
                <a:off x="2431" y="3448"/>
                <a:ext cx="671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136</a:t>
                </a:r>
                <a:r>
                  <a:rPr lang="ar-EG" sz="3600" b="1" dirty="0"/>
                  <a:t>٫</a:t>
                </a:r>
                <a:r>
                  <a:rPr lang="ar-EG" sz="3600" b="1" dirty="0">
                    <a:latin typeface="Calibri" pitchFamily="34" charset="0"/>
                    <a:cs typeface="+mj-cs"/>
                  </a:rPr>
                  <a:t>2 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9245" name="Group 32"/>
              <p:cNvGrpSpPr>
                <a:grpSpLocks/>
              </p:cNvGrpSpPr>
              <p:nvPr/>
            </p:nvGrpSpPr>
            <p:grpSpPr bwMode="auto">
              <a:xfrm>
                <a:off x="2517" y="3133"/>
                <a:ext cx="784" cy="713"/>
                <a:chOff x="2517" y="3133"/>
                <a:chExt cx="784" cy="713"/>
              </a:xfrm>
            </p:grpSpPr>
            <p:sp>
              <p:nvSpPr>
                <p:cNvPr id="7197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0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149</a:t>
                  </a:r>
                  <a:r>
                    <a:rPr lang="ar-EG" sz="3600" b="1" dirty="0"/>
                    <a:t>٫</a:t>
                  </a:r>
                  <a:r>
                    <a:rPr lang="ar-EG" sz="3600" b="1" dirty="0">
                      <a:latin typeface="Calibri" pitchFamily="34" charset="0"/>
                      <a:cs typeface="+mj-cs"/>
                    </a:rPr>
                    <a:t>7 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7198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7194" name="Text Box 33"/>
            <p:cNvSpPr txBox="1">
              <a:spLocks noChangeArrowheads="1"/>
            </p:cNvSpPr>
            <p:nvPr/>
          </p:nvSpPr>
          <p:spPr bwMode="auto">
            <a:xfrm>
              <a:off x="6714793" y="2214558"/>
              <a:ext cx="500413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>
                  <a:solidFill>
                    <a:srgbClr val="FF0000"/>
                  </a:solidFill>
                  <a:latin typeface="Calibri" pitchFamily="34" charset="0"/>
                  <a:cs typeface="+mj-cs"/>
                </a:rPr>
                <a:t>+</a:t>
              </a:r>
              <a:endParaRPr lang="en-US" sz="3600" b="1">
                <a:solidFill>
                  <a:srgbClr val="FF0000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13" name="Text Box 33"/>
          <p:cNvSpPr txBox="1">
            <a:spLocks noChangeArrowheads="1"/>
          </p:cNvSpPr>
          <p:nvPr/>
        </p:nvSpPr>
        <p:spPr bwMode="auto">
          <a:xfrm>
            <a:off x="4500563" y="5202238"/>
            <a:ext cx="57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>
                <a:solidFill>
                  <a:srgbClr val="0000FF"/>
                </a:solidFill>
                <a:latin typeface="Calibri" pitchFamily="34" charset="0"/>
                <a:cs typeface="+mj-cs"/>
              </a:rPr>
              <a:t>9</a:t>
            </a:r>
            <a:endParaRPr lang="en-US" sz="3200" b="1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11" name="Group 78"/>
          <p:cNvGrpSpPr>
            <a:grpSpLocks/>
          </p:cNvGrpSpPr>
          <p:nvPr/>
        </p:nvGrpSpPr>
        <p:grpSpPr bwMode="auto">
          <a:xfrm>
            <a:off x="3500438" y="4059238"/>
            <a:ext cx="2000250" cy="1146175"/>
            <a:chOff x="5835670" y="1744658"/>
            <a:chExt cx="1379536" cy="1146176"/>
          </a:xfrm>
        </p:grpSpPr>
        <p:grpSp>
          <p:nvGrpSpPr>
            <p:cNvPr id="9236" name="Group 30"/>
            <p:cNvGrpSpPr>
              <a:grpSpLocks/>
            </p:cNvGrpSpPr>
            <p:nvPr/>
          </p:nvGrpSpPr>
          <p:grpSpPr bwMode="auto">
            <a:xfrm>
              <a:off x="5835670" y="1744658"/>
              <a:ext cx="1338266" cy="1146176"/>
              <a:chOff x="2458" y="3133"/>
              <a:chExt cx="843" cy="722"/>
            </a:xfrm>
          </p:grpSpPr>
          <p:sp>
            <p:nvSpPr>
              <p:cNvPr id="7189" name="Text Box 31"/>
              <p:cNvSpPr txBox="1">
                <a:spLocks noChangeArrowheads="1"/>
              </p:cNvSpPr>
              <p:nvPr/>
            </p:nvSpPr>
            <p:spPr bwMode="auto">
              <a:xfrm>
                <a:off x="2458" y="3448"/>
                <a:ext cx="644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136</a:t>
                </a:r>
                <a:r>
                  <a:rPr lang="ar-EG" sz="3600" b="1" dirty="0"/>
                  <a:t>٫</a:t>
                </a:r>
                <a:r>
                  <a:rPr lang="ar-EG" sz="3600" b="1" dirty="0">
                    <a:latin typeface="Calibri" pitchFamily="34" charset="0"/>
                    <a:cs typeface="+mj-cs"/>
                  </a:rPr>
                  <a:t>2 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9239" name="Group 32"/>
              <p:cNvGrpSpPr>
                <a:grpSpLocks/>
              </p:cNvGrpSpPr>
              <p:nvPr/>
            </p:nvGrpSpPr>
            <p:grpSpPr bwMode="auto">
              <a:xfrm>
                <a:off x="2517" y="3133"/>
                <a:ext cx="784" cy="713"/>
                <a:chOff x="2517" y="3133"/>
                <a:chExt cx="784" cy="713"/>
              </a:xfrm>
            </p:grpSpPr>
            <p:sp>
              <p:nvSpPr>
                <p:cNvPr id="7191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0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149</a:t>
                  </a:r>
                  <a:r>
                    <a:rPr lang="ar-EG" sz="3600" b="1" dirty="0"/>
                    <a:t>٫</a:t>
                  </a:r>
                  <a:r>
                    <a:rPr lang="ar-EG" sz="3600" b="1" dirty="0">
                      <a:latin typeface="Calibri" pitchFamily="34" charset="0"/>
                      <a:cs typeface="+mj-cs"/>
                    </a:rPr>
                    <a:t>7 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7192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7188" name="Text Box 33"/>
            <p:cNvSpPr txBox="1">
              <a:spLocks noChangeArrowheads="1"/>
            </p:cNvSpPr>
            <p:nvPr/>
          </p:nvSpPr>
          <p:spPr bwMode="auto">
            <a:xfrm>
              <a:off x="6714850" y="2214558"/>
              <a:ext cx="500356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>
                  <a:solidFill>
                    <a:srgbClr val="FF0000"/>
                  </a:solidFill>
                  <a:latin typeface="Calibri" pitchFamily="34" charset="0"/>
                  <a:cs typeface="+mj-cs"/>
                </a:rPr>
                <a:t>+</a:t>
              </a:r>
              <a:endParaRPr lang="en-US" sz="3600" b="1">
                <a:solidFill>
                  <a:srgbClr val="FF0000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3571875" y="5191125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>
                <a:solidFill>
                  <a:srgbClr val="0000FF"/>
                </a:solidFill>
                <a:latin typeface="Calibri" pitchFamily="34" charset="0"/>
                <a:cs typeface="+mj-cs"/>
              </a:rPr>
              <a:t>285 </a:t>
            </a:r>
            <a:endParaRPr lang="en-US" sz="3200" b="1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3857625" y="3773488"/>
            <a:ext cx="57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>
                <a:solidFill>
                  <a:srgbClr val="FF0000"/>
                </a:solidFill>
                <a:latin typeface="Calibri" pitchFamily="34" charset="0"/>
                <a:cs typeface="+mj-cs"/>
              </a:rPr>
              <a:t>1</a:t>
            </a:r>
            <a:endParaRPr lang="en-US" sz="3200" b="1">
              <a:solidFill>
                <a:srgbClr val="FF0000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15" name="Group 78"/>
          <p:cNvGrpSpPr>
            <a:grpSpLocks/>
          </p:cNvGrpSpPr>
          <p:nvPr/>
        </p:nvGrpSpPr>
        <p:grpSpPr bwMode="auto">
          <a:xfrm>
            <a:off x="569913" y="4068763"/>
            <a:ext cx="2073275" cy="1146175"/>
            <a:chOff x="5786456" y="1744658"/>
            <a:chExt cx="1428750" cy="1146176"/>
          </a:xfrm>
        </p:grpSpPr>
        <p:grpSp>
          <p:nvGrpSpPr>
            <p:cNvPr id="9230" name="Group 30"/>
            <p:cNvGrpSpPr>
              <a:grpSpLocks/>
            </p:cNvGrpSpPr>
            <p:nvPr/>
          </p:nvGrpSpPr>
          <p:grpSpPr bwMode="auto">
            <a:xfrm>
              <a:off x="5786456" y="1744658"/>
              <a:ext cx="1387478" cy="1146176"/>
              <a:chOff x="2427" y="3133"/>
              <a:chExt cx="874" cy="722"/>
            </a:xfrm>
          </p:grpSpPr>
          <p:sp>
            <p:nvSpPr>
              <p:cNvPr id="7183" name="Text Box 31"/>
              <p:cNvSpPr txBox="1">
                <a:spLocks noChangeArrowheads="1"/>
              </p:cNvSpPr>
              <p:nvPr/>
            </p:nvSpPr>
            <p:spPr bwMode="auto">
              <a:xfrm>
                <a:off x="2427" y="3448"/>
                <a:ext cx="67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rtl="1">
                  <a:spcBef>
                    <a:spcPct val="50000"/>
                  </a:spcBef>
                  <a:defRPr/>
                </a:pPr>
                <a:r>
                  <a:rPr lang="ar-EG" sz="3600" b="1" dirty="0">
                    <a:latin typeface="Calibri" pitchFamily="34" charset="0"/>
                    <a:cs typeface="+mj-cs"/>
                  </a:rPr>
                  <a:t>136</a:t>
                </a:r>
                <a:r>
                  <a:rPr lang="ar-EG" sz="3600" b="1" dirty="0"/>
                  <a:t>٫</a:t>
                </a:r>
                <a:r>
                  <a:rPr lang="ar-EG" sz="3600" b="1" dirty="0">
                    <a:latin typeface="Calibri" pitchFamily="34" charset="0"/>
                    <a:cs typeface="+mj-cs"/>
                  </a:rPr>
                  <a:t>2 </a:t>
                </a:r>
                <a:endParaRPr lang="en-US" sz="3600" b="1" dirty="0">
                  <a:latin typeface="Calibri" pitchFamily="34" charset="0"/>
                  <a:cs typeface="+mj-cs"/>
                </a:endParaRPr>
              </a:p>
            </p:txBody>
          </p:sp>
          <p:grpSp>
            <p:nvGrpSpPr>
              <p:cNvPr id="9233" name="Group 32"/>
              <p:cNvGrpSpPr>
                <a:grpSpLocks/>
              </p:cNvGrpSpPr>
              <p:nvPr/>
            </p:nvGrpSpPr>
            <p:grpSpPr bwMode="auto">
              <a:xfrm>
                <a:off x="2517" y="3133"/>
                <a:ext cx="784" cy="713"/>
                <a:chOff x="2517" y="3133"/>
                <a:chExt cx="784" cy="713"/>
              </a:xfrm>
            </p:grpSpPr>
            <p:sp>
              <p:nvSpPr>
                <p:cNvPr id="718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517" y="3133"/>
                  <a:ext cx="591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rtl="1">
                    <a:spcBef>
                      <a:spcPct val="50000"/>
                    </a:spcBef>
                    <a:defRPr/>
                  </a:pPr>
                  <a:r>
                    <a:rPr lang="ar-EG" sz="3600" b="1" dirty="0">
                      <a:latin typeface="Calibri" pitchFamily="34" charset="0"/>
                      <a:cs typeface="+mj-cs"/>
                    </a:rPr>
                    <a:t>149</a:t>
                  </a:r>
                  <a:r>
                    <a:rPr lang="ar-EG" sz="3600" b="1" dirty="0"/>
                    <a:t>٫</a:t>
                  </a:r>
                  <a:r>
                    <a:rPr lang="ar-EG" sz="3600" b="1" dirty="0">
                      <a:latin typeface="Calibri" pitchFamily="34" charset="0"/>
                      <a:cs typeface="+mj-cs"/>
                    </a:rPr>
                    <a:t>7 </a:t>
                  </a:r>
                  <a:endParaRPr lang="en-US" sz="3600" b="1" dirty="0">
                    <a:latin typeface="Calibri" pitchFamily="34" charset="0"/>
                    <a:cs typeface="+mj-cs"/>
                  </a:endParaRPr>
                </a:p>
              </p:txBody>
            </p:sp>
            <p:sp>
              <p:nvSpPr>
                <p:cNvPr id="7186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2519" y="3846"/>
                  <a:ext cx="78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ar-EG" b="1">
                    <a:cs typeface="+mj-cs"/>
                  </a:endParaRPr>
                </a:p>
              </p:txBody>
            </p:sp>
          </p:grpSp>
        </p:grpSp>
        <p:sp>
          <p:nvSpPr>
            <p:cNvPr id="7182" name="Text Box 33"/>
            <p:cNvSpPr txBox="1">
              <a:spLocks noChangeArrowheads="1"/>
            </p:cNvSpPr>
            <p:nvPr/>
          </p:nvSpPr>
          <p:spPr bwMode="auto">
            <a:xfrm>
              <a:off x="6715253" y="2214558"/>
              <a:ext cx="499953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rtl="1">
                <a:spcBef>
                  <a:spcPct val="50000"/>
                </a:spcBef>
                <a:defRPr/>
              </a:pPr>
              <a:r>
                <a:rPr lang="ar-EG" sz="3600" b="1">
                  <a:solidFill>
                    <a:srgbClr val="FF0000"/>
                  </a:solidFill>
                  <a:latin typeface="Calibri" pitchFamily="34" charset="0"/>
                  <a:cs typeface="+mj-cs"/>
                </a:rPr>
                <a:t>+</a:t>
              </a:r>
              <a:endParaRPr lang="en-US" sz="3600" b="1">
                <a:solidFill>
                  <a:srgbClr val="FF0000"/>
                </a:solidFill>
                <a:latin typeface="Calibri" pitchFamily="34" charset="0"/>
                <a:cs typeface="+mj-cs"/>
              </a:endParaRPr>
            </a:p>
          </p:txBody>
        </p:sp>
      </p:grpSp>
      <p:sp>
        <p:nvSpPr>
          <p:cNvPr id="30" name="Text Box 33"/>
          <p:cNvSpPr txBox="1">
            <a:spLocks noChangeArrowheads="1"/>
          </p:cNvSpPr>
          <p:nvPr/>
        </p:nvSpPr>
        <p:spPr bwMode="auto">
          <a:xfrm>
            <a:off x="714375" y="5202238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ar-EG" sz="32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285</a:t>
            </a:r>
            <a:r>
              <a:rPr lang="ar-EG" sz="3200" b="1" dirty="0">
                <a:solidFill>
                  <a:srgbClr val="0000FF"/>
                </a:solidFill>
              </a:rPr>
              <a:t>٫</a:t>
            </a:r>
            <a:r>
              <a:rPr lang="ar-EG" sz="3200" b="1" dirty="0">
                <a:solidFill>
                  <a:srgbClr val="0000FF"/>
                </a:solidFill>
                <a:latin typeface="Calibri" pitchFamily="34" charset="0"/>
                <a:cs typeface="+mj-cs"/>
              </a:rPr>
              <a:t>9 </a:t>
            </a:r>
            <a:endParaRPr lang="en-US" sz="3200" b="1" dirty="0">
              <a:solidFill>
                <a:srgbClr val="0000FF"/>
              </a:solidFill>
              <a:latin typeface="Calibri" pitchFamily="34" charset="0"/>
              <a:cs typeface="+mj-cs"/>
            </a:endParaRPr>
          </a:p>
        </p:txBody>
      </p:sp>
    </p:spTree>
  </p:cSld>
  <p:clrMapOvr>
    <a:masterClrMapping/>
  </p:clrMapOvr>
  <p:transition>
    <p:wheel spokes="1"/>
    <p:sndAc>
      <p:stSnd>
        <p:snd r:embed="rId3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قدر ش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50 + 136 = 28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الخطوة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رتب الفواصل العشرية بعضها  ش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الخطوة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اجمع الأرقام كما تجمع الأعدا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الخطوة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ضع الفاصلة العشرية في مكانها في الناتج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149,7 +136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149,7 +136,2=285   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3" grpId="0"/>
      <p:bldP spid="21" grpId="0"/>
      <p:bldP spid="22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785813"/>
            <a:ext cx="9031288" cy="5286375"/>
            <a:chOff x="68285" y="1980777"/>
            <a:chExt cx="9031727" cy="4177146"/>
          </a:xfrm>
        </p:grpSpPr>
        <p:sp>
          <p:nvSpPr>
            <p:cNvPr id="4" name="Heart 3"/>
            <p:cNvSpPr/>
            <p:nvPr/>
          </p:nvSpPr>
          <p:spPr>
            <a:xfrm rot="20217406">
              <a:off x="6813901" y="1980777"/>
              <a:ext cx="2286111" cy="1786263"/>
            </a:xfrm>
            <a:prstGeom prst="heart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5" name="Heart 4"/>
            <p:cNvSpPr/>
            <p:nvPr/>
          </p:nvSpPr>
          <p:spPr>
            <a:xfrm rot="20428516" flipH="1" flipV="1">
              <a:off x="68285" y="4354098"/>
              <a:ext cx="2856052" cy="1803825"/>
            </a:xfrm>
            <a:prstGeom prst="heart">
              <a:avLst/>
            </a:prstGeom>
            <a:solidFill>
              <a:srgbClr val="FF33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+mj-cs"/>
              </a:endParaRPr>
            </a:p>
          </p:txBody>
        </p:sp>
        <p:sp>
          <p:nvSpPr>
            <p:cNvPr id="6" name="Heart 5"/>
            <p:cNvSpPr/>
            <p:nvPr/>
          </p:nvSpPr>
          <p:spPr>
            <a:xfrm rot="1385075">
              <a:off x="258794" y="1980777"/>
              <a:ext cx="2286111" cy="1786263"/>
            </a:xfrm>
            <a:prstGeom prst="hear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  <p:sp>
          <p:nvSpPr>
            <p:cNvPr id="7" name="Heart 6"/>
            <p:cNvSpPr/>
            <p:nvPr/>
          </p:nvSpPr>
          <p:spPr>
            <a:xfrm rot="601560" flipH="1" flipV="1">
              <a:off x="6224909" y="4234930"/>
              <a:ext cx="2856052" cy="1803825"/>
            </a:xfrm>
            <a:prstGeom prst="heart">
              <a:avLst/>
            </a:prstGeom>
            <a:solidFill>
              <a:srgbClr val="99009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 dirty="0">
                <a:cs typeface="+mj-cs"/>
              </a:endParaRPr>
            </a:p>
          </p:txBody>
        </p:sp>
        <p:sp>
          <p:nvSpPr>
            <p:cNvPr id="8" name="Plaque 7"/>
            <p:cNvSpPr/>
            <p:nvPr/>
          </p:nvSpPr>
          <p:spPr>
            <a:xfrm>
              <a:off x="714348" y="2214554"/>
              <a:ext cx="8001056" cy="3714776"/>
            </a:xfrm>
            <a:prstGeom prst="plaque">
              <a:avLst>
                <a:gd name="adj" fmla="val 20129"/>
              </a:avLst>
            </a:prstGeom>
            <a:gradFill flip="none" rotWithShape="1">
              <a:gsLst>
                <a:gs pos="0">
                  <a:srgbClr val="0000FF">
                    <a:shade val="30000"/>
                    <a:satMod val="115000"/>
                  </a:srgbClr>
                </a:gs>
                <a:gs pos="50000">
                  <a:srgbClr val="0000FF">
                    <a:shade val="67500"/>
                    <a:satMod val="115000"/>
                  </a:srgbClr>
                </a:gs>
                <a:gs pos="100000">
                  <a:srgbClr val="0000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  <a:effectLst>
              <a:innerShdw blurRad="622300">
                <a:srgbClr val="99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EG">
                <a:cs typeface="+mj-cs"/>
              </a:endParaRPr>
            </a:p>
          </p:txBody>
        </p:sp>
      </p:grpSp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1030288" y="1655763"/>
            <a:ext cx="7072312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ar-EG" sz="36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إذن يبلغ متوسط استهلاك الفرد من المياه في المملكة </a:t>
            </a:r>
            <a:r>
              <a:rPr lang="ar-EG" sz="36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285</a:t>
            </a:r>
            <a:r>
              <a:rPr lang="ar-EG" sz="3600" b="1" dirty="0">
                <a:solidFill>
                  <a:schemeClr val="bg1"/>
                </a:solidFill>
              </a:rPr>
              <a:t>٫</a:t>
            </a:r>
            <a:r>
              <a:rPr lang="ar-EG" sz="36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9 </a:t>
            </a:r>
            <a:r>
              <a:rPr lang="ar-EG" sz="36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لتراً يوميا،ً هذا المتوسط يعطي دلالة على ضرورة الوعي والترشيد في استهلاك المياه.</a:t>
            </a:r>
          </a:p>
          <a:p>
            <a:pPr algn="r" rtl="1">
              <a:defRPr/>
            </a:pPr>
            <a:r>
              <a:rPr lang="ar-EG" sz="3600" b="1" dirty="0">
                <a:solidFill>
                  <a:schemeClr val="bg1"/>
                </a:solidFill>
                <a:latin typeface="Calibri" pitchFamily="34" charset="0"/>
                <a:cs typeface="+mj-cs"/>
              </a:rPr>
              <a:t> لاحظ أن هذا العدد قريب من الإجابة التقديرية، وبذلك تكون إجابتك معقولة.</a:t>
            </a:r>
          </a:p>
        </p:txBody>
      </p:sp>
    </p:spTree>
  </p:cSld>
  <p:clrMapOvr>
    <a:masterClrMapping/>
  </p:clrMapOvr>
  <p:transition>
    <p:wheel spokes="1"/>
    <p:sndAc>
      <p:stSnd>
        <p:snd r:embed="rId2" name="notify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إذن يبلغ متوسط استهلاك الفرد من الميا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لاحظ أن هذا العدد قريب من الإجابة التقديري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1250</Words>
  <Application>Microsoft Office PowerPoint</Application>
  <PresentationFormat>عرض على الشاشة (3:4)‏</PresentationFormat>
  <Paragraphs>355</Paragraphs>
  <Slides>67</Slides>
  <Notes>6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67</vt:i4>
      </vt:variant>
    </vt:vector>
  </HeadingPairs>
  <TitlesOfParts>
    <vt:vector size="72" baseType="lpstr">
      <vt:lpstr>Arial</vt:lpstr>
      <vt:lpstr>Calibri</vt:lpstr>
      <vt:lpstr>Times New Roman</vt:lpstr>
      <vt:lpstr>Traditional Arabic</vt:lpstr>
      <vt:lpstr>Office Theme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</vt:vector>
  </TitlesOfParts>
  <Company>( AQSA Comp )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رياضيات 5ب - ف1</dc:title>
  <dc:subject>2- 4  جمع الكسور العشرية وطرحُها</dc:subject>
  <dc:creator>أ/بندر الحازمي</dc:creator>
  <cp:keywords>حقيبة إنجاز المعلم والمعلمة</cp:keywords>
  <cp:lastModifiedBy>Work Server</cp:lastModifiedBy>
  <cp:revision>407</cp:revision>
  <dcterms:created xsi:type="dcterms:W3CDTF">2010-07-29T21:02:42Z</dcterms:created>
  <dcterms:modified xsi:type="dcterms:W3CDTF">2016-10-27T16:43:31Z</dcterms:modified>
</cp:coreProperties>
</file>